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Caveat"/>
      <p:regular r:id="rId17"/>
      <p:bold r:id="rId18"/>
    </p:embeddedFont>
    <p:embeddedFont>
      <p:font typeface="Inter"/>
      <p:regular r:id="rId19"/>
      <p:bold r:id="rId20"/>
      <p:italic r:id="rId21"/>
      <p:boldItalic r:id="rId22"/>
    </p:embeddedFont>
    <p:embeddedFont>
      <p:font typeface="Merriweather Black"/>
      <p:bold r:id="rId23"/>
      <p:boldItalic r:id="rId24"/>
    </p:embeddedFont>
    <p:embeddedFont>
      <p:font typeface="Roboto Mon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22" Type="http://schemas.openxmlformats.org/officeDocument/2006/relationships/font" Target="fonts/Inter-boldItalic.fntdata"/><Relationship Id="rId21" Type="http://schemas.openxmlformats.org/officeDocument/2006/relationships/font" Target="fonts/Inter-italic.fntdata"/><Relationship Id="rId24" Type="http://schemas.openxmlformats.org/officeDocument/2006/relationships/font" Target="fonts/MerriweatherBlack-boldItalic.fntdata"/><Relationship Id="rId23" Type="http://schemas.openxmlformats.org/officeDocument/2006/relationships/font" Target="fonts/MerriweatherBlac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aveat-regular.fntdata"/><Relationship Id="rId16" Type="http://schemas.openxmlformats.org/officeDocument/2006/relationships/slide" Target="slides/slide12.xml"/><Relationship Id="rId19" Type="http://schemas.openxmlformats.org/officeDocument/2006/relationships/font" Target="fonts/Inter-regular.fntdata"/><Relationship Id="rId1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9d991945e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339d991945e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39d991945e_0_1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9d991945e_0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39d991945e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39d991945e_0_1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9d991945e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39d991945e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39d991945e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9d991945e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39d991945e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339d991945e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9d991945e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39d991945e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39d991945e_0_1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9d991945e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39d991945e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39d991945e_0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9d991945e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39d991945e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39d991945e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9d991945e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39d991945e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39d991945e_0_1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9d991945e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39d991945e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39d991945e_0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" y="6559391"/>
            <a:ext cx="6095990" cy="30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11157" y="0"/>
            <a:ext cx="980843" cy="98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010" y="1154954"/>
            <a:ext cx="2743199" cy="50484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647700" y="2653800"/>
            <a:ext cx="69486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rgbClr val="00517C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Next.js Performance Boost: Middleware, Caching &amp; Optimization</a:t>
            </a:r>
            <a:endParaRPr sz="3600"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pic>
        <p:nvPicPr>
          <p:cNvPr descr="Vector.svg"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7707236" y="4002814"/>
            <a:ext cx="401078" cy="41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2925" y="4408500"/>
            <a:ext cx="3764325" cy="21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400" y="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72" y="276664"/>
            <a:ext cx="620125" cy="4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24650"/>
            <a:ext cx="4003675" cy="13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797898" y="1037872"/>
            <a:ext cx="1078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00517C"/>
                </a:solidFill>
                <a:latin typeface="Inter"/>
                <a:ea typeface="Inter"/>
                <a:cs typeface="Inter"/>
                <a:sym typeface="Inter"/>
              </a:rPr>
              <a:t>Optimization Techniques in Next.js</a:t>
            </a:r>
            <a:endParaRPr/>
          </a:p>
        </p:txBody>
      </p:sp>
      <p:sp>
        <p:nvSpPr>
          <p:cNvPr id="184" name="Google Shape;184;p22"/>
          <p:cNvSpPr txBox="1"/>
          <p:nvPr/>
        </p:nvSpPr>
        <p:spPr>
          <a:xfrm>
            <a:off x="797898" y="1928480"/>
            <a:ext cx="10784400" cy="3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IN" sz="2200">
                <a:solidFill>
                  <a:schemeClr val="dk1"/>
                </a:solidFill>
              </a:rPr>
              <a:t>Preloading &amp; Prefetching</a:t>
            </a:r>
            <a:endParaRPr b="1"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Next.js’s </a:t>
            </a:r>
            <a:r>
              <a:rPr lang="en-IN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&lt;Link&gt;</a:t>
            </a:r>
            <a:r>
              <a:rPr lang="en-IN" sz="2000">
                <a:solidFill>
                  <a:schemeClr val="dk1"/>
                </a:solidFill>
              </a:rPr>
              <a:t> component supports prefetching of pages, meaning linked pages can be loaded in the background for instant navigation.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IN" sz="2200">
                <a:solidFill>
                  <a:schemeClr val="dk1"/>
                </a:solidFill>
              </a:rPr>
              <a:t>Benefits:</a:t>
            </a:r>
            <a:r>
              <a:rPr lang="en-I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Near-instant page navigation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Smoother user experience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IN" sz="2200">
                <a:solidFill>
                  <a:schemeClr val="dk1"/>
                </a:solidFill>
              </a:rPr>
              <a:t>Example:</a:t>
            </a:r>
            <a:r>
              <a:rPr lang="en-I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Prefetching with </a:t>
            </a:r>
            <a:r>
              <a:rPr b="1" lang="en-IN" sz="2000">
                <a:solidFill>
                  <a:schemeClr val="dk1"/>
                </a:solidFill>
              </a:rPr>
              <a:t>next/link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400" y="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72" y="276664"/>
            <a:ext cx="620125" cy="4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24650"/>
            <a:ext cx="4003675" cy="13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/>
          <p:nvPr/>
        </p:nvSpPr>
        <p:spPr>
          <a:xfrm>
            <a:off x="797898" y="1037872"/>
            <a:ext cx="1078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00517C"/>
                </a:solidFill>
                <a:latin typeface="Inter"/>
                <a:ea typeface="Inter"/>
                <a:cs typeface="Inter"/>
                <a:sym typeface="Inter"/>
              </a:rPr>
              <a:t>Optimization Techniques in Next.js</a:t>
            </a:r>
            <a:endParaRPr/>
          </a:p>
        </p:txBody>
      </p:sp>
      <p:sp>
        <p:nvSpPr>
          <p:cNvPr id="194" name="Google Shape;194;p23"/>
          <p:cNvSpPr txBox="1"/>
          <p:nvPr/>
        </p:nvSpPr>
        <p:spPr>
          <a:xfrm>
            <a:off x="797898" y="1928480"/>
            <a:ext cx="107844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IN" sz="2200">
                <a:solidFill>
                  <a:schemeClr val="dk1"/>
                </a:solidFill>
              </a:rPr>
              <a:t>Reducing JavaScript Size</a:t>
            </a:r>
            <a:endParaRPr b="1"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IN" sz="2000">
                <a:solidFill>
                  <a:schemeClr val="dk1"/>
                </a:solidFill>
              </a:rPr>
              <a:t>Tree Shaking:</a:t>
            </a:r>
            <a:r>
              <a:rPr lang="en-IN" sz="2000">
                <a:solidFill>
                  <a:schemeClr val="dk1"/>
                </a:solidFill>
              </a:rPr>
              <a:t> Ensure you import only the necessary parts of libraries. Remove unused dependencies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IN" sz="2000">
                <a:solidFill>
                  <a:schemeClr val="dk1"/>
                </a:solidFill>
              </a:rPr>
              <a:t>Minification:</a:t>
            </a:r>
            <a:r>
              <a:rPr lang="en-IN" sz="2000">
                <a:solidFill>
                  <a:schemeClr val="dk1"/>
                </a:solidFill>
              </a:rPr>
              <a:t> Next.js automatically minifies JavaScript &amp; CSS in production builds.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IN" sz="2000">
                <a:solidFill>
                  <a:schemeClr val="dk1"/>
                </a:solidFill>
              </a:rPr>
              <a:t>Bundle Analysis:</a:t>
            </a:r>
            <a:r>
              <a:rPr lang="en-IN" sz="2000">
                <a:solidFill>
                  <a:schemeClr val="dk1"/>
                </a:solidFill>
              </a:rPr>
              <a:t> Use tools like </a:t>
            </a:r>
            <a:r>
              <a:rPr lang="en-IN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next-bundle-analyzer</a:t>
            </a:r>
            <a:r>
              <a:rPr lang="en-IN" sz="2000">
                <a:solidFill>
                  <a:schemeClr val="dk1"/>
                </a:solidFill>
              </a:rPr>
              <a:t> to identify and remove unused code in </a:t>
            </a:r>
            <a:r>
              <a:rPr lang="en-IN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next.config.js </a:t>
            </a:r>
            <a:r>
              <a:rPr lang="en-IN" sz="2000">
                <a:solidFill>
                  <a:schemeClr val="dk1"/>
                </a:solidFill>
              </a:rPr>
              <a:t>file</a:t>
            </a:r>
            <a:r>
              <a:rPr lang="en-I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611615" y="4285112"/>
            <a:ext cx="257595" cy="25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7387" y="3920819"/>
            <a:ext cx="257594" cy="25759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/>
          <p:nvPr/>
        </p:nvSpPr>
        <p:spPr>
          <a:xfrm>
            <a:off x="9240" y="9235"/>
            <a:ext cx="980843" cy="6858000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864" y="273880"/>
            <a:ext cx="630619" cy="46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" y="6619455"/>
            <a:ext cx="6095996" cy="25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11157" y="0"/>
            <a:ext cx="980843" cy="980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1549204" y="2342875"/>
            <a:ext cx="4057798" cy="545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500">
                <a:solidFill>
                  <a:srgbClr val="00517C"/>
                </a:solidFill>
                <a:latin typeface="Arial"/>
                <a:ea typeface="Arial"/>
                <a:cs typeface="Arial"/>
                <a:sym typeface="Arial"/>
              </a:rPr>
              <a:t>Let’s Talk!</a:t>
            </a:r>
            <a:endParaRPr/>
          </a:p>
        </p:txBody>
      </p:sp>
      <p:sp>
        <p:nvSpPr>
          <p:cNvPr id="206" name="Google Shape;206;p24"/>
          <p:cNvSpPr txBox="1"/>
          <p:nvPr/>
        </p:nvSpPr>
        <p:spPr>
          <a:xfrm>
            <a:off x="1847278" y="3465823"/>
            <a:ext cx="254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Prashant Solanki</a:t>
            </a: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1847278" y="3881248"/>
            <a:ext cx="33032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rgbClr val="4C4C4C"/>
                </a:solidFill>
              </a:rPr>
              <a:t>prashant.s</a:t>
            </a:r>
            <a:r>
              <a:rPr lang="en-IN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@tridhyatech.com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1847278" y="4246590"/>
            <a:ext cx="254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www.tridhyatech.com</a:t>
            </a:r>
            <a:endParaRPr/>
          </a:p>
        </p:txBody>
      </p:sp>
      <p:pic>
        <p:nvPicPr>
          <p:cNvPr id="209" name="Google Shape;209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627686" y="3521969"/>
            <a:ext cx="257594" cy="25759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6395150" y="2573025"/>
            <a:ext cx="4457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7000">
                <a:solidFill>
                  <a:srgbClr val="00517C"/>
                </a:solidFill>
                <a:latin typeface="Caveat"/>
                <a:ea typeface="Caveat"/>
                <a:cs typeface="Caveat"/>
                <a:sym typeface="Caveat"/>
              </a:rPr>
              <a:t>Thank You!</a:t>
            </a:r>
            <a:endParaRPr b="1" sz="7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400" y="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72" y="276664"/>
            <a:ext cx="620127" cy="4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24650"/>
            <a:ext cx="4003675" cy="13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797898" y="1037872"/>
            <a:ext cx="1078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00517C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797898" y="1850455"/>
            <a:ext cx="107844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IN" sz="2200">
                <a:solidFill>
                  <a:schemeClr val="dk1"/>
                </a:solidFill>
              </a:rPr>
              <a:t>Introduction to Performance Optimization in Next.js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IN" sz="2200">
                <a:solidFill>
                  <a:schemeClr val="dk1"/>
                </a:solidFill>
              </a:rPr>
              <a:t>Middleware in Next.js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IN" sz="2200">
                <a:solidFill>
                  <a:schemeClr val="dk1"/>
                </a:solidFill>
              </a:rPr>
              <a:t>Caching Strategies in Next.js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IN" sz="2200">
                <a:solidFill>
                  <a:schemeClr val="dk1"/>
                </a:solidFill>
              </a:rPr>
              <a:t>Optimization Techniques in Next.js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262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400" y="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72" y="276664"/>
            <a:ext cx="620125" cy="4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24650"/>
            <a:ext cx="4003675" cy="13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797898" y="1037872"/>
            <a:ext cx="1078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00517C"/>
                </a:solidFill>
                <a:latin typeface="Inter"/>
                <a:ea typeface="Inter"/>
                <a:cs typeface="Inter"/>
                <a:sym typeface="Inter"/>
              </a:rPr>
              <a:t>Introduction to Performance Optimization in Next.js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797900" y="2002850"/>
            <a:ext cx="10784400" cy="4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IN" sz="2100">
                <a:solidFill>
                  <a:schemeClr val="dk1"/>
                </a:solidFill>
              </a:rPr>
              <a:t>Why Performance Matters:</a:t>
            </a:r>
            <a:endParaRPr b="1" sz="21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Improves load times &amp; user experience (UX)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Boosts SEO rankings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Enhances API responsiveness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IN" sz="2100">
                <a:solidFill>
                  <a:schemeClr val="dk1"/>
                </a:solidFill>
              </a:rPr>
              <a:t>Key Performance Factors:</a:t>
            </a:r>
            <a:endParaRPr b="1" sz="21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Load Time: Critical for user retention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SEO: Faster sites rank better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API Response: Better interactivity &amp; engagement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User Experience (UX): Smooth navigation increases conversions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262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400" y="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72" y="276664"/>
            <a:ext cx="620125" cy="4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24650"/>
            <a:ext cx="4003675" cy="13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797898" y="1037872"/>
            <a:ext cx="1078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00517C"/>
                </a:solidFill>
                <a:latin typeface="Inter"/>
                <a:ea typeface="Inter"/>
                <a:cs typeface="Inter"/>
                <a:sym typeface="Inter"/>
              </a:rPr>
              <a:t>Middleware in Next.js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797898" y="1928480"/>
            <a:ext cx="107844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IN" sz="2200">
                <a:solidFill>
                  <a:schemeClr val="dk1"/>
                </a:solidFill>
              </a:rPr>
              <a:t>What is Middleware?</a:t>
            </a:r>
            <a:endParaRPr b="1"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Middleware in Next.js is code that runs </a:t>
            </a:r>
            <a:r>
              <a:rPr b="1" lang="en-IN" sz="2000">
                <a:solidFill>
                  <a:schemeClr val="dk1"/>
                </a:solidFill>
              </a:rPr>
              <a:t>before</a:t>
            </a:r>
            <a:r>
              <a:rPr lang="en-IN" sz="2000">
                <a:solidFill>
                  <a:schemeClr val="dk1"/>
                </a:solidFill>
              </a:rPr>
              <a:t> a request reaches your page or API route. It provides a centralized way to handle tasks such as authentication, redirection, logging, and more.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IN" sz="2200">
                <a:solidFill>
                  <a:schemeClr val="dk1"/>
                </a:solidFill>
              </a:rPr>
              <a:t>Next.js Implementation:</a:t>
            </a:r>
            <a:endParaRPr b="1"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Defined using </a:t>
            </a:r>
            <a:r>
              <a:rPr lang="en-IN" sz="2000">
                <a:solidFill>
                  <a:srgbClr val="188038"/>
                </a:solidFill>
              </a:rPr>
              <a:t>middleware.ts</a:t>
            </a:r>
            <a:r>
              <a:rPr lang="en-IN" sz="2000">
                <a:solidFill>
                  <a:schemeClr val="dk1"/>
                </a:solidFill>
              </a:rPr>
              <a:t> or </a:t>
            </a:r>
            <a:r>
              <a:rPr lang="en-IN" sz="2000">
                <a:solidFill>
                  <a:srgbClr val="188038"/>
                </a:solidFill>
              </a:rPr>
              <a:t>middleware.js</a:t>
            </a:r>
            <a:endParaRPr sz="2000">
              <a:solidFill>
                <a:srgbClr val="18803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Executes on both development and production environments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IN" sz="2200">
                <a:solidFill>
                  <a:schemeClr val="dk1"/>
                </a:solidFill>
              </a:rPr>
              <a:t>Benefits:</a:t>
            </a:r>
            <a:endParaRPr b="1"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Centralized request handling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Pre-processing requests for security, routing, and more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400" y="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72" y="276664"/>
            <a:ext cx="620125" cy="4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24650"/>
            <a:ext cx="4003675" cy="13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797898" y="1037872"/>
            <a:ext cx="1078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00517C"/>
                </a:solidFill>
                <a:latin typeface="Inter"/>
                <a:ea typeface="Inter"/>
                <a:cs typeface="Inter"/>
                <a:sym typeface="Inter"/>
              </a:rPr>
              <a:t>Middleware Use Cases &amp; Examples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797898" y="1928480"/>
            <a:ext cx="10784400" cy="3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IN" sz="2200">
                <a:solidFill>
                  <a:schemeClr val="dk1"/>
                </a:solidFill>
              </a:rPr>
              <a:t>Authentication &amp; Authorization:</a:t>
            </a:r>
            <a:endParaRPr b="1"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Protect routes using JWT-based authentication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IN" sz="2000">
                <a:solidFill>
                  <a:schemeClr val="dk1"/>
                </a:solidFill>
              </a:rPr>
              <a:t>Redirections &amp; Rewrites: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Conditional redirection based on user location or preferences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IN" sz="2000">
                <a:solidFill>
                  <a:schemeClr val="dk1"/>
                </a:solidFill>
              </a:rPr>
              <a:t>Logging &amp; Analytics: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Track page visits and log user activity for insights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IN" sz="2000">
                <a:solidFill>
                  <a:schemeClr val="dk1"/>
                </a:solidFill>
              </a:rPr>
              <a:t>Rate Limiting &amp; Security: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Throttle API calls to prevent abuse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400" y="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72" y="276664"/>
            <a:ext cx="620125" cy="4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24650"/>
            <a:ext cx="4003675" cy="13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797898" y="1037872"/>
            <a:ext cx="10784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797898" y="1928480"/>
            <a:ext cx="107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3775" y="276675"/>
            <a:ext cx="7683350" cy="634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400" y="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72" y="276664"/>
            <a:ext cx="620125" cy="4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24650"/>
            <a:ext cx="4003675" cy="13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797898" y="1037872"/>
            <a:ext cx="1078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00517C"/>
                </a:solidFill>
                <a:latin typeface="Inter"/>
                <a:ea typeface="Inter"/>
                <a:cs typeface="Inter"/>
                <a:sym typeface="Inter"/>
              </a:rPr>
              <a:t>Caching Strategies in Next.js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797898" y="1776080"/>
            <a:ext cx="107844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IN" sz="2200">
                <a:solidFill>
                  <a:schemeClr val="dk1"/>
                </a:solidFill>
              </a:rPr>
              <a:t>Why Caching?</a:t>
            </a:r>
            <a:endParaRPr b="1"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Reduces server load and improves response times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IN" sz="2200">
                <a:solidFill>
                  <a:schemeClr val="dk1"/>
                </a:solidFill>
              </a:rPr>
              <a:t>Caching Types:</a:t>
            </a:r>
            <a:endParaRPr b="1"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IN" sz="2000">
                <a:solidFill>
                  <a:schemeClr val="dk1"/>
                </a:solidFill>
              </a:rPr>
              <a:t>Static Site Generation (SSG) &amp; Incremental Static Regeneration (ISR):</a:t>
            </a:r>
            <a:endParaRPr b="1" sz="2000">
              <a:solidFill>
                <a:schemeClr val="dk1"/>
              </a:solidFill>
            </a:endParaRPr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IN" sz="2000">
                <a:solidFill>
                  <a:schemeClr val="dk1"/>
                </a:solidFill>
              </a:rPr>
              <a:t>Pages are pre-rendered at build time, and ISR allows them to update periodically.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IN" sz="2000">
                <a:solidFill>
                  <a:schemeClr val="dk1"/>
                </a:solidFill>
              </a:rPr>
              <a:t>Server-side Caching:</a:t>
            </a:r>
            <a:endParaRPr b="1" sz="2000">
              <a:solidFill>
                <a:schemeClr val="dk1"/>
              </a:solidFill>
            </a:endParaRPr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IN" sz="2000">
                <a:solidFill>
                  <a:schemeClr val="dk1"/>
                </a:solidFill>
              </a:rPr>
              <a:t>Use </a:t>
            </a:r>
            <a:r>
              <a:rPr lang="en-IN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getServerSideProps</a:t>
            </a:r>
            <a:r>
              <a:rPr lang="en-IN" sz="2000">
                <a:solidFill>
                  <a:schemeClr val="dk1"/>
                </a:solidFill>
              </a:rPr>
              <a:t> to set cache headers and cache API responses.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IN" sz="2000">
                <a:solidFill>
                  <a:schemeClr val="dk1"/>
                </a:solidFill>
              </a:rPr>
              <a:t>Client-side Caching:</a:t>
            </a:r>
            <a:endParaRPr b="1" sz="2000">
              <a:solidFill>
                <a:schemeClr val="dk1"/>
              </a:solidFill>
            </a:endParaRPr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IN" sz="2000">
                <a:solidFill>
                  <a:schemeClr val="dk1"/>
                </a:solidFill>
              </a:rPr>
              <a:t>Use libraries like SWR or React Query to cache data fetched on the client.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400" y="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72" y="276664"/>
            <a:ext cx="620125" cy="4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24650"/>
            <a:ext cx="4003675" cy="13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797898" y="1037872"/>
            <a:ext cx="1078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00517C"/>
                </a:solidFill>
                <a:latin typeface="Inter"/>
                <a:ea typeface="Inter"/>
                <a:cs typeface="Inter"/>
                <a:sym typeface="Inter"/>
              </a:rPr>
              <a:t>Optimization Techniques in Next.js</a:t>
            </a:r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797898" y="1928480"/>
            <a:ext cx="10784400" cy="3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IN" sz="2200">
                <a:solidFill>
                  <a:schemeClr val="dk1"/>
                </a:solidFill>
              </a:rPr>
              <a:t>Image Optimization</a:t>
            </a:r>
            <a:endParaRPr b="1"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Next.js provides an </a:t>
            </a:r>
            <a:r>
              <a:rPr lang="en-IN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&lt;Image&gt;</a:t>
            </a:r>
            <a:r>
              <a:rPr lang="en-IN" sz="2000">
                <a:solidFill>
                  <a:schemeClr val="dk1"/>
                </a:solidFill>
              </a:rPr>
              <a:t> component that automatically optimizes images, supports lazy loading, and generates multiple sizes.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IN" sz="2200">
                <a:solidFill>
                  <a:schemeClr val="dk1"/>
                </a:solidFill>
              </a:rPr>
              <a:t>Benefits</a:t>
            </a:r>
            <a:r>
              <a:rPr b="1" lang="en-IN" sz="2200">
                <a:solidFill>
                  <a:schemeClr val="dk1"/>
                </a:solidFill>
              </a:rPr>
              <a:t>:</a:t>
            </a:r>
            <a:r>
              <a:rPr lang="en-I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Reduced bandwidth usage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Improved page load times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IN" sz="2200">
                <a:solidFill>
                  <a:schemeClr val="dk1"/>
                </a:solidFill>
              </a:rPr>
              <a:t>Example:</a:t>
            </a:r>
            <a:r>
              <a:rPr lang="en-I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Using the </a:t>
            </a:r>
            <a:r>
              <a:rPr b="1" lang="en-IN" sz="2000">
                <a:solidFill>
                  <a:schemeClr val="dk1"/>
                </a:solidFill>
              </a:rPr>
              <a:t>next/image</a:t>
            </a:r>
            <a:r>
              <a:rPr lang="en-IN" sz="2000">
                <a:solidFill>
                  <a:schemeClr val="dk1"/>
                </a:solidFill>
              </a:rPr>
              <a:t> Component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400" y="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72" y="276664"/>
            <a:ext cx="620125" cy="4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24650"/>
            <a:ext cx="4003675" cy="13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797898" y="1037872"/>
            <a:ext cx="1078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00517C"/>
                </a:solidFill>
                <a:latin typeface="Inter"/>
                <a:ea typeface="Inter"/>
                <a:cs typeface="Inter"/>
                <a:sym typeface="Inter"/>
              </a:rPr>
              <a:t>Optimization Techniques in Next.js</a:t>
            </a:r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797898" y="1928480"/>
            <a:ext cx="10784400" cy="3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IN" sz="2200">
                <a:solidFill>
                  <a:schemeClr val="dk1"/>
                </a:solidFill>
              </a:rPr>
              <a:t>Code Splitting &amp; Lazy Loading</a:t>
            </a:r>
            <a:endParaRPr b="1" sz="22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Next.js automatically performs code splitting. For dynamic imports—especially for heavy components—you can use </a:t>
            </a:r>
            <a:r>
              <a:rPr lang="en-IN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next/dynamic</a:t>
            </a:r>
            <a:r>
              <a:rPr lang="en-IN" sz="2000">
                <a:solidFill>
                  <a:schemeClr val="dk1"/>
                </a:solidFill>
              </a:rPr>
              <a:t> to lazy load them.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IN" sz="2200">
                <a:solidFill>
                  <a:schemeClr val="dk1"/>
                </a:solidFill>
              </a:rPr>
              <a:t>Benefits:</a:t>
            </a:r>
            <a:r>
              <a:rPr lang="en-I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Faster initial load and improved performance metrics</a:t>
            </a:r>
            <a:br>
              <a:rPr lang="en-I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IN" sz="2200">
                <a:solidFill>
                  <a:schemeClr val="dk1"/>
                </a:solidFill>
              </a:rPr>
              <a:t>Example:</a:t>
            </a:r>
            <a:r>
              <a:rPr lang="en-I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Dynamic </a:t>
            </a:r>
            <a:r>
              <a:rPr b="1" lang="en-IN" sz="2000">
                <a:solidFill>
                  <a:schemeClr val="dk1"/>
                </a:solidFill>
              </a:rPr>
              <a:t>Import</a:t>
            </a:r>
            <a:r>
              <a:rPr lang="en-IN" sz="2000">
                <a:solidFill>
                  <a:schemeClr val="dk1"/>
                </a:solidFill>
              </a:rPr>
              <a:t> in TypeScript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