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4" r:id="rId9"/>
    <p:sldId id="265" r:id="rId10"/>
    <p:sldId id="263" r:id="rId11"/>
    <p:sldId id="267" r:id="rId12"/>
    <p:sldId id="269" r:id="rId13"/>
    <p:sldId id="266"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04" autoAdjust="0"/>
    <p:restoredTop sz="94660"/>
  </p:normalViewPr>
  <p:slideViewPr>
    <p:cSldViewPr snapToGrid="0">
      <p:cViewPr>
        <p:scale>
          <a:sx n="100" d="100"/>
          <a:sy n="100" d="100"/>
        </p:scale>
        <p:origin x="19" y="461"/>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6B1D25-02AD-4D51-999D-10FCE248FAF3}" type="datetimeFigureOut">
              <a:rPr lang="en-US" smtClean="0"/>
              <a:pPr/>
              <a:t>12/24/2022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AA282F-9FA5-4B53-AFB3-6459D5BA5ACE}" type="slidenum">
              <a:rPr lang="en-US" smtClean="0"/>
              <a:pPr/>
              <a:t>‹#›</a:t>
            </a:fld>
            <a:endParaRPr lang="en-US"/>
          </a:p>
        </p:txBody>
      </p:sp>
    </p:spTree>
    <p:extLst>
      <p:ext uri="{BB962C8B-B14F-4D97-AF65-F5344CB8AC3E}">
        <p14:creationId xmlns:p14="http://schemas.microsoft.com/office/powerpoint/2010/main" val="21899287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AA282F-9FA5-4B53-AFB3-6459D5BA5ACE}" type="slidenum">
              <a:rPr lang="en-US" smtClean="0"/>
              <a:pPr/>
              <a:t>1</a:t>
            </a:fld>
            <a:endParaRPr lang="en-US"/>
          </a:p>
        </p:txBody>
      </p:sp>
    </p:spTree>
    <p:extLst>
      <p:ext uri="{BB962C8B-B14F-4D97-AF65-F5344CB8AC3E}">
        <p14:creationId xmlns:p14="http://schemas.microsoft.com/office/powerpoint/2010/main" val="32039897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AA282F-9FA5-4B53-AFB3-6459D5BA5ACE}" type="slidenum">
              <a:rPr lang="en-US" smtClean="0"/>
              <a:pPr/>
              <a:t>10</a:t>
            </a:fld>
            <a:endParaRPr lang="en-US"/>
          </a:p>
        </p:txBody>
      </p:sp>
    </p:spTree>
    <p:extLst>
      <p:ext uri="{BB962C8B-B14F-4D97-AF65-F5344CB8AC3E}">
        <p14:creationId xmlns:p14="http://schemas.microsoft.com/office/powerpoint/2010/main" val="234078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AA282F-9FA5-4B53-AFB3-6459D5BA5ACE}" type="slidenum">
              <a:rPr lang="en-US" smtClean="0"/>
              <a:pPr/>
              <a:t>11</a:t>
            </a:fld>
            <a:endParaRPr lang="en-US"/>
          </a:p>
        </p:txBody>
      </p:sp>
    </p:spTree>
    <p:extLst>
      <p:ext uri="{BB962C8B-B14F-4D97-AF65-F5344CB8AC3E}">
        <p14:creationId xmlns:p14="http://schemas.microsoft.com/office/powerpoint/2010/main" val="10889545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AA282F-9FA5-4B53-AFB3-6459D5BA5ACE}" type="slidenum">
              <a:rPr lang="en-US" smtClean="0"/>
              <a:pPr/>
              <a:t>12</a:t>
            </a:fld>
            <a:endParaRPr lang="en-US"/>
          </a:p>
        </p:txBody>
      </p:sp>
    </p:spTree>
    <p:extLst>
      <p:ext uri="{BB962C8B-B14F-4D97-AF65-F5344CB8AC3E}">
        <p14:creationId xmlns:p14="http://schemas.microsoft.com/office/powerpoint/2010/main" val="20506892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AA282F-9FA5-4B53-AFB3-6459D5BA5ACE}" type="slidenum">
              <a:rPr lang="en-US" smtClean="0"/>
              <a:pPr/>
              <a:t>13</a:t>
            </a:fld>
            <a:endParaRPr lang="en-US"/>
          </a:p>
        </p:txBody>
      </p:sp>
    </p:spTree>
    <p:extLst>
      <p:ext uri="{BB962C8B-B14F-4D97-AF65-F5344CB8AC3E}">
        <p14:creationId xmlns:p14="http://schemas.microsoft.com/office/powerpoint/2010/main" val="32748133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AA282F-9FA5-4B53-AFB3-6459D5BA5ACE}" type="slidenum">
              <a:rPr lang="en-US" smtClean="0"/>
              <a:pPr/>
              <a:t>14</a:t>
            </a:fld>
            <a:endParaRPr lang="en-US"/>
          </a:p>
        </p:txBody>
      </p:sp>
    </p:spTree>
    <p:extLst>
      <p:ext uri="{BB962C8B-B14F-4D97-AF65-F5344CB8AC3E}">
        <p14:creationId xmlns:p14="http://schemas.microsoft.com/office/powerpoint/2010/main" val="38135016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AA282F-9FA5-4B53-AFB3-6459D5BA5ACE}" type="slidenum">
              <a:rPr lang="en-US" smtClean="0"/>
              <a:pPr/>
              <a:t>2</a:t>
            </a:fld>
            <a:endParaRPr lang="en-US"/>
          </a:p>
        </p:txBody>
      </p:sp>
    </p:spTree>
    <p:extLst>
      <p:ext uri="{BB962C8B-B14F-4D97-AF65-F5344CB8AC3E}">
        <p14:creationId xmlns:p14="http://schemas.microsoft.com/office/powerpoint/2010/main" val="42778220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AA282F-9FA5-4B53-AFB3-6459D5BA5ACE}" type="slidenum">
              <a:rPr lang="en-US" smtClean="0"/>
              <a:pPr/>
              <a:t>3</a:t>
            </a:fld>
            <a:endParaRPr lang="en-US"/>
          </a:p>
        </p:txBody>
      </p:sp>
    </p:spTree>
    <p:extLst>
      <p:ext uri="{BB962C8B-B14F-4D97-AF65-F5344CB8AC3E}">
        <p14:creationId xmlns:p14="http://schemas.microsoft.com/office/powerpoint/2010/main" val="32590663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AA282F-9FA5-4B53-AFB3-6459D5BA5ACE}" type="slidenum">
              <a:rPr lang="en-US" smtClean="0"/>
              <a:pPr/>
              <a:t>4</a:t>
            </a:fld>
            <a:endParaRPr lang="en-US"/>
          </a:p>
        </p:txBody>
      </p:sp>
    </p:spTree>
    <p:extLst>
      <p:ext uri="{BB962C8B-B14F-4D97-AF65-F5344CB8AC3E}">
        <p14:creationId xmlns:p14="http://schemas.microsoft.com/office/powerpoint/2010/main" val="40690157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AA282F-9FA5-4B53-AFB3-6459D5BA5ACE}" type="slidenum">
              <a:rPr lang="en-US" smtClean="0"/>
              <a:pPr/>
              <a:t>5</a:t>
            </a:fld>
            <a:endParaRPr lang="en-US"/>
          </a:p>
        </p:txBody>
      </p:sp>
    </p:spTree>
    <p:extLst>
      <p:ext uri="{BB962C8B-B14F-4D97-AF65-F5344CB8AC3E}">
        <p14:creationId xmlns:p14="http://schemas.microsoft.com/office/powerpoint/2010/main" val="32014213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AA282F-9FA5-4B53-AFB3-6459D5BA5ACE}" type="slidenum">
              <a:rPr lang="en-US" smtClean="0"/>
              <a:pPr/>
              <a:t>6</a:t>
            </a:fld>
            <a:endParaRPr lang="en-US"/>
          </a:p>
        </p:txBody>
      </p:sp>
    </p:spTree>
    <p:extLst>
      <p:ext uri="{BB962C8B-B14F-4D97-AF65-F5344CB8AC3E}">
        <p14:creationId xmlns:p14="http://schemas.microsoft.com/office/powerpoint/2010/main" val="19402077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AA282F-9FA5-4B53-AFB3-6459D5BA5ACE}" type="slidenum">
              <a:rPr lang="en-US" smtClean="0"/>
              <a:pPr/>
              <a:t>7</a:t>
            </a:fld>
            <a:endParaRPr lang="en-US"/>
          </a:p>
        </p:txBody>
      </p:sp>
    </p:spTree>
    <p:extLst>
      <p:ext uri="{BB962C8B-B14F-4D97-AF65-F5344CB8AC3E}">
        <p14:creationId xmlns:p14="http://schemas.microsoft.com/office/powerpoint/2010/main" val="1162356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AA282F-9FA5-4B53-AFB3-6459D5BA5ACE}" type="slidenum">
              <a:rPr lang="en-US" smtClean="0"/>
              <a:pPr/>
              <a:t>8</a:t>
            </a:fld>
            <a:endParaRPr lang="en-US"/>
          </a:p>
        </p:txBody>
      </p:sp>
    </p:spTree>
    <p:extLst>
      <p:ext uri="{BB962C8B-B14F-4D97-AF65-F5344CB8AC3E}">
        <p14:creationId xmlns:p14="http://schemas.microsoft.com/office/powerpoint/2010/main" val="15204475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AA282F-9FA5-4B53-AFB3-6459D5BA5ACE}" type="slidenum">
              <a:rPr lang="en-US" smtClean="0"/>
              <a:pPr/>
              <a:t>9</a:t>
            </a:fld>
            <a:endParaRPr lang="en-US"/>
          </a:p>
        </p:txBody>
      </p:sp>
    </p:spTree>
    <p:extLst>
      <p:ext uri="{BB962C8B-B14F-4D97-AF65-F5344CB8AC3E}">
        <p14:creationId xmlns:p14="http://schemas.microsoft.com/office/powerpoint/2010/main" val="30425128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78578CE-1004-494E-87FA-C03E530B2FB2}" type="datetime1">
              <a:rPr lang="en-US" smtClean="0"/>
              <a:pPr/>
              <a:t>12/24/2022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CA3214-817D-4D8E-8B86-F5F90B3C5EE9}" type="slidenum">
              <a:rPr lang="en-US" smtClean="0"/>
              <a:pPr/>
              <a:t>‹#›</a:t>
            </a:fld>
            <a:endParaRPr lang="en-US"/>
          </a:p>
        </p:txBody>
      </p:sp>
    </p:spTree>
    <p:extLst>
      <p:ext uri="{BB962C8B-B14F-4D97-AF65-F5344CB8AC3E}">
        <p14:creationId xmlns:p14="http://schemas.microsoft.com/office/powerpoint/2010/main" val="533322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0A78A3-845C-4C8B-858C-9FE93018BE5B}" type="datetime1">
              <a:rPr lang="en-US" smtClean="0"/>
              <a:pPr/>
              <a:t>12/24/2022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CA3214-817D-4D8E-8B86-F5F90B3C5EE9}" type="slidenum">
              <a:rPr lang="en-US" smtClean="0"/>
              <a:pPr/>
              <a:t>‹#›</a:t>
            </a:fld>
            <a:endParaRPr lang="en-US"/>
          </a:p>
        </p:txBody>
      </p:sp>
    </p:spTree>
    <p:extLst>
      <p:ext uri="{BB962C8B-B14F-4D97-AF65-F5344CB8AC3E}">
        <p14:creationId xmlns:p14="http://schemas.microsoft.com/office/powerpoint/2010/main" val="1861844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67C914F-85DF-493D-84F2-9CF59BFA20CC}" type="datetime1">
              <a:rPr lang="en-US" smtClean="0"/>
              <a:pPr/>
              <a:t>12/24/2022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CA3214-817D-4D8E-8B86-F5F90B3C5EE9}" type="slidenum">
              <a:rPr lang="en-US" smtClean="0"/>
              <a:pPr/>
              <a:t>‹#›</a:t>
            </a:fld>
            <a:endParaRPr lang="en-US"/>
          </a:p>
        </p:txBody>
      </p:sp>
    </p:spTree>
    <p:extLst>
      <p:ext uri="{BB962C8B-B14F-4D97-AF65-F5344CB8AC3E}">
        <p14:creationId xmlns:p14="http://schemas.microsoft.com/office/powerpoint/2010/main" val="1605901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F1B851-0A8D-4286-8D19-C5851950D37B}" type="datetime1">
              <a:rPr lang="en-US" smtClean="0"/>
              <a:pPr/>
              <a:t>12/24/2022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CA3214-817D-4D8E-8B86-F5F90B3C5EE9}" type="slidenum">
              <a:rPr lang="en-US" smtClean="0"/>
              <a:pPr/>
              <a:t>‹#›</a:t>
            </a:fld>
            <a:endParaRPr lang="en-US"/>
          </a:p>
        </p:txBody>
      </p:sp>
    </p:spTree>
    <p:extLst>
      <p:ext uri="{BB962C8B-B14F-4D97-AF65-F5344CB8AC3E}">
        <p14:creationId xmlns:p14="http://schemas.microsoft.com/office/powerpoint/2010/main" val="649389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1A74AB1-FFF2-4704-B22C-BA15A7B2880F}" type="datetime1">
              <a:rPr lang="en-US" smtClean="0"/>
              <a:pPr/>
              <a:t>12/24/2022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CA3214-817D-4D8E-8B86-F5F90B3C5EE9}" type="slidenum">
              <a:rPr lang="en-US" smtClean="0"/>
              <a:pPr/>
              <a:t>‹#›</a:t>
            </a:fld>
            <a:endParaRPr lang="en-US"/>
          </a:p>
        </p:txBody>
      </p:sp>
    </p:spTree>
    <p:extLst>
      <p:ext uri="{BB962C8B-B14F-4D97-AF65-F5344CB8AC3E}">
        <p14:creationId xmlns:p14="http://schemas.microsoft.com/office/powerpoint/2010/main" val="3149578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C31B17-C407-4A7A-8DC8-70937AFB16A2}" type="datetime1">
              <a:rPr lang="en-US" smtClean="0"/>
              <a:pPr/>
              <a:t>12/24/2022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CA3214-817D-4D8E-8B86-F5F90B3C5EE9}" type="slidenum">
              <a:rPr lang="en-US" smtClean="0"/>
              <a:pPr/>
              <a:t>‹#›</a:t>
            </a:fld>
            <a:endParaRPr lang="en-US"/>
          </a:p>
        </p:txBody>
      </p:sp>
    </p:spTree>
    <p:extLst>
      <p:ext uri="{BB962C8B-B14F-4D97-AF65-F5344CB8AC3E}">
        <p14:creationId xmlns:p14="http://schemas.microsoft.com/office/powerpoint/2010/main" val="2602398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187B0EA-109F-4D50-A116-46917D0965D9}" type="datetime1">
              <a:rPr lang="en-US" smtClean="0"/>
              <a:pPr/>
              <a:t>12/24/2022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CA3214-817D-4D8E-8B86-F5F90B3C5EE9}" type="slidenum">
              <a:rPr lang="en-US" smtClean="0"/>
              <a:pPr/>
              <a:t>‹#›</a:t>
            </a:fld>
            <a:endParaRPr lang="en-US"/>
          </a:p>
        </p:txBody>
      </p:sp>
    </p:spTree>
    <p:extLst>
      <p:ext uri="{BB962C8B-B14F-4D97-AF65-F5344CB8AC3E}">
        <p14:creationId xmlns:p14="http://schemas.microsoft.com/office/powerpoint/2010/main" val="1495929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074F83E-5B9C-4A2F-9257-901E2107F081}" type="datetime1">
              <a:rPr lang="en-US" smtClean="0"/>
              <a:pPr/>
              <a:t>12/24/2022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CA3214-817D-4D8E-8B86-F5F90B3C5EE9}" type="slidenum">
              <a:rPr lang="en-US" smtClean="0"/>
              <a:pPr/>
              <a:t>‹#›</a:t>
            </a:fld>
            <a:endParaRPr lang="en-US"/>
          </a:p>
        </p:txBody>
      </p:sp>
    </p:spTree>
    <p:extLst>
      <p:ext uri="{BB962C8B-B14F-4D97-AF65-F5344CB8AC3E}">
        <p14:creationId xmlns:p14="http://schemas.microsoft.com/office/powerpoint/2010/main" val="1572048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BDDCD2-E2B8-47AB-8B24-E6DB982427D2}" type="datetime1">
              <a:rPr lang="en-US" smtClean="0"/>
              <a:pPr/>
              <a:t>12/24/2022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CA3214-817D-4D8E-8B86-F5F90B3C5EE9}" type="slidenum">
              <a:rPr lang="en-US" smtClean="0"/>
              <a:pPr/>
              <a:t>‹#›</a:t>
            </a:fld>
            <a:endParaRPr lang="en-US"/>
          </a:p>
        </p:txBody>
      </p:sp>
    </p:spTree>
    <p:extLst>
      <p:ext uri="{BB962C8B-B14F-4D97-AF65-F5344CB8AC3E}">
        <p14:creationId xmlns:p14="http://schemas.microsoft.com/office/powerpoint/2010/main" val="4071106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0D7163E-F259-4E0E-895E-05EE5A43F5C4}" type="datetime1">
              <a:rPr lang="en-US" smtClean="0"/>
              <a:pPr/>
              <a:t>12/24/2022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CA3214-817D-4D8E-8B86-F5F90B3C5EE9}" type="slidenum">
              <a:rPr lang="en-US" smtClean="0"/>
              <a:pPr/>
              <a:t>‹#›</a:t>
            </a:fld>
            <a:endParaRPr lang="en-US"/>
          </a:p>
        </p:txBody>
      </p:sp>
    </p:spTree>
    <p:extLst>
      <p:ext uri="{BB962C8B-B14F-4D97-AF65-F5344CB8AC3E}">
        <p14:creationId xmlns:p14="http://schemas.microsoft.com/office/powerpoint/2010/main" val="1487386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30E8F85-9C57-4D97-A636-073CEA47A986}" type="datetime1">
              <a:rPr lang="en-US" smtClean="0"/>
              <a:pPr/>
              <a:t>12/24/2022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CA3214-817D-4D8E-8B86-F5F90B3C5EE9}" type="slidenum">
              <a:rPr lang="en-US" smtClean="0"/>
              <a:pPr/>
              <a:t>‹#›</a:t>
            </a:fld>
            <a:endParaRPr lang="en-US"/>
          </a:p>
        </p:txBody>
      </p:sp>
    </p:spTree>
    <p:extLst>
      <p:ext uri="{BB962C8B-B14F-4D97-AF65-F5344CB8AC3E}">
        <p14:creationId xmlns:p14="http://schemas.microsoft.com/office/powerpoint/2010/main" val="2097277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BCD187-5228-4EFD-BE40-EF5275E269C8}" type="datetime1">
              <a:rPr lang="en-US" smtClean="0"/>
              <a:pPr/>
              <a:t>12/24/2022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CA3214-817D-4D8E-8B86-F5F90B3C5EE9}" type="slidenum">
              <a:rPr lang="en-US" smtClean="0"/>
              <a:pPr/>
              <a:t>‹#›</a:t>
            </a:fld>
            <a:endParaRPr lang="en-US"/>
          </a:p>
        </p:txBody>
      </p:sp>
    </p:spTree>
    <p:extLst>
      <p:ext uri="{BB962C8B-B14F-4D97-AF65-F5344CB8AC3E}">
        <p14:creationId xmlns:p14="http://schemas.microsoft.com/office/powerpoint/2010/main" val="3906478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ogo, company name&#10;&#10;Description automatically generated">
            <a:extLst>
              <a:ext uri="{FF2B5EF4-FFF2-40B4-BE49-F238E27FC236}">
                <a16:creationId xmlns:a16="http://schemas.microsoft.com/office/drawing/2014/main" id="{A60CD870-7360-45C8-ACD3-DF17C4E42EC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72" y="-643181"/>
            <a:ext cx="2635066" cy="2633964"/>
          </a:xfrm>
          <a:prstGeom prst="rect">
            <a:avLst/>
          </a:prstGeom>
        </p:spPr>
      </p:pic>
      <p:pic>
        <p:nvPicPr>
          <p:cNvPr id="5" name="Picture 4" descr="Logo, company name&#10;&#10;Description automatically generated">
            <a:extLst>
              <a:ext uri="{FF2B5EF4-FFF2-40B4-BE49-F238E27FC236}">
                <a16:creationId xmlns:a16="http://schemas.microsoft.com/office/drawing/2014/main" id="{61868FEE-0DBC-45BF-8035-B70DE165BF8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685835" y="0"/>
            <a:ext cx="1506165" cy="1384663"/>
          </a:xfrm>
          <a:prstGeom prst="rect">
            <a:avLst/>
          </a:prstGeom>
        </p:spPr>
      </p:pic>
      <p:cxnSp>
        <p:nvCxnSpPr>
          <p:cNvPr id="7" name="Straight Connector 6"/>
          <p:cNvCxnSpPr/>
          <p:nvPr/>
        </p:nvCxnSpPr>
        <p:spPr>
          <a:xfrm>
            <a:off x="676884" y="1665962"/>
            <a:ext cx="10483806" cy="0"/>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2154477" y="300625"/>
            <a:ext cx="8016657" cy="1200329"/>
          </a:xfrm>
          <a:prstGeom prst="rect">
            <a:avLst/>
          </a:prstGeom>
          <a:noFill/>
        </p:spPr>
        <p:txBody>
          <a:bodyPr wrap="square" rtlCol="0">
            <a:spAutoFit/>
          </a:bodyPr>
          <a:lstStyle/>
          <a:p>
            <a:pPr algn="ctr"/>
            <a:r>
              <a:rPr lang="en-US" sz="2400" dirty="0"/>
              <a:t>G H PATEL COLLEGE OF ENGINEERING &amp; TECHNOLOGY</a:t>
            </a:r>
          </a:p>
          <a:p>
            <a:pPr algn="ctr"/>
            <a:r>
              <a:rPr lang="en-IN" sz="2400" dirty="0"/>
              <a:t>(A Constituent College of CVM University)</a:t>
            </a:r>
            <a:endParaRPr lang="en-US" sz="2400" dirty="0"/>
          </a:p>
          <a:p>
            <a:pPr algn="ctr"/>
            <a:r>
              <a:rPr lang="en-US" sz="2400" dirty="0"/>
              <a:t>DEPARTMENT OF COMPUTER ENGINEERING</a:t>
            </a:r>
          </a:p>
        </p:txBody>
      </p:sp>
      <p:cxnSp>
        <p:nvCxnSpPr>
          <p:cNvPr id="12" name="Straight Connector 11"/>
          <p:cNvCxnSpPr/>
          <p:nvPr/>
        </p:nvCxnSpPr>
        <p:spPr>
          <a:xfrm>
            <a:off x="676884" y="3258855"/>
            <a:ext cx="10483806" cy="0"/>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13" name="Google Shape;76;p1"/>
          <p:cNvSpPr txBox="1"/>
          <p:nvPr/>
        </p:nvSpPr>
        <p:spPr>
          <a:xfrm>
            <a:off x="433510" y="3864131"/>
            <a:ext cx="3217940" cy="1655762"/>
          </a:xfrm>
          <a:prstGeom prst="rect">
            <a:avLst/>
          </a:prstGeom>
          <a:noFill/>
          <a:ln>
            <a:noFill/>
          </a:ln>
        </p:spPr>
        <p:txBody>
          <a:bodyPr spcFirstLastPara="1" wrap="square" lIns="91425" tIns="45700" rIns="91425" bIns="45700" anchor="t" anchorCtr="0">
            <a:normAutofit/>
          </a:bodyPr>
          <a:lstStyle/>
          <a:p>
            <a:pPr marL="0" marR="0" lvl="0" indent="0" algn="l" rtl="0">
              <a:lnSpc>
                <a:spcPct val="90000"/>
              </a:lnSpc>
              <a:spcBef>
                <a:spcPts val="0"/>
              </a:spcBef>
              <a:spcAft>
                <a:spcPts val="0"/>
              </a:spcAft>
              <a:buClr>
                <a:srgbClr val="0070C0"/>
              </a:buClr>
              <a:buSzPts val="2000"/>
              <a:buFont typeface="Arial"/>
              <a:buNone/>
            </a:pPr>
            <a:r>
              <a:rPr lang="en-US" sz="2000" b="1" i="0" u="none" strike="noStrike" cap="none" dirty="0">
                <a:solidFill>
                  <a:srgbClr val="0070C0"/>
                </a:solidFill>
                <a:latin typeface="Times New Roman"/>
                <a:ea typeface="Times New Roman"/>
                <a:cs typeface="Times New Roman"/>
                <a:sym typeface="Times New Roman"/>
              </a:rPr>
              <a:t>Internal Guide:</a:t>
            </a:r>
            <a:endParaRPr dirty="0"/>
          </a:p>
          <a:p>
            <a:pPr marL="0" marR="0" lvl="0" indent="0" algn="l" rtl="0">
              <a:lnSpc>
                <a:spcPct val="90000"/>
              </a:lnSpc>
              <a:spcBef>
                <a:spcPts val="1000"/>
              </a:spcBef>
              <a:spcAft>
                <a:spcPts val="0"/>
              </a:spcAft>
              <a:buClr>
                <a:schemeClr val="dk1"/>
              </a:buClr>
              <a:buSzPts val="2000"/>
              <a:buFont typeface="Arial"/>
              <a:buNone/>
            </a:pPr>
            <a:r>
              <a:rPr lang="en-US" sz="2000" dirty="0">
                <a:solidFill>
                  <a:schemeClr val="dk1"/>
                </a:solidFill>
                <a:latin typeface="Times New Roman"/>
                <a:cs typeface="Times New Roman"/>
                <a:sym typeface="Times New Roman"/>
              </a:rPr>
              <a:t>Prof. </a:t>
            </a:r>
            <a:r>
              <a:rPr lang="en-US" sz="2000" dirty="0" err="1">
                <a:solidFill>
                  <a:schemeClr val="dk1"/>
                </a:solidFill>
                <a:latin typeface="Times New Roman"/>
                <a:cs typeface="Times New Roman"/>
                <a:sym typeface="Times New Roman"/>
              </a:rPr>
              <a:t>Khyati</a:t>
            </a:r>
            <a:r>
              <a:rPr lang="en-US" sz="2000" dirty="0">
                <a:solidFill>
                  <a:schemeClr val="dk1"/>
                </a:solidFill>
                <a:latin typeface="Times New Roman"/>
                <a:cs typeface="Times New Roman"/>
                <a:sym typeface="Times New Roman"/>
              </a:rPr>
              <a:t> Mehta</a:t>
            </a:r>
            <a:endParaRPr dirty="0"/>
          </a:p>
          <a:p>
            <a:pPr marL="0" marR="0" lvl="0" indent="0" algn="l" rtl="0">
              <a:lnSpc>
                <a:spcPct val="90000"/>
              </a:lnSpc>
              <a:spcBef>
                <a:spcPts val="1000"/>
              </a:spcBef>
              <a:spcAft>
                <a:spcPts val="0"/>
              </a:spcAft>
              <a:buClr>
                <a:schemeClr val="dk1"/>
              </a:buClr>
              <a:buSzPts val="2000"/>
              <a:buFont typeface="Arial"/>
              <a:buNone/>
            </a:pPr>
            <a:endParaRPr dirty="0"/>
          </a:p>
        </p:txBody>
      </p:sp>
      <p:sp>
        <p:nvSpPr>
          <p:cNvPr id="15" name="Google Shape;77;p1"/>
          <p:cNvSpPr txBox="1"/>
          <p:nvPr/>
        </p:nvSpPr>
        <p:spPr>
          <a:xfrm>
            <a:off x="8403490" y="3864131"/>
            <a:ext cx="3670852" cy="1655762"/>
          </a:xfrm>
          <a:prstGeom prst="rect">
            <a:avLst/>
          </a:prstGeom>
          <a:noFill/>
          <a:ln>
            <a:noFill/>
          </a:ln>
        </p:spPr>
        <p:txBody>
          <a:bodyPr spcFirstLastPara="1" wrap="square" lIns="91425" tIns="45700" rIns="91425" bIns="45700" anchor="t" anchorCtr="0">
            <a:normAutofit/>
          </a:bodyPr>
          <a:lstStyle/>
          <a:p>
            <a:pPr marL="0" marR="0" lvl="0" indent="0" algn="l" rtl="0">
              <a:lnSpc>
                <a:spcPct val="90000"/>
              </a:lnSpc>
              <a:spcBef>
                <a:spcPts val="0"/>
              </a:spcBef>
              <a:spcAft>
                <a:spcPts val="0"/>
              </a:spcAft>
              <a:buClr>
                <a:srgbClr val="0070C0"/>
              </a:buClr>
              <a:buSzPts val="2000"/>
              <a:buFont typeface="Arial"/>
              <a:buNone/>
            </a:pPr>
            <a:r>
              <a:rPr lang="en-US" sz="2000" b="1" i="0" u="none" strike="noStrike" cap="none" dirty="0">
                <a:solidFill>
                  <a:srgbClr val="0070C0"/>
                </a:solidFill>
                <a:latin typeface="Times New Roman"/>
                <a:ea typeface="Times New Roman"/>
                <a:cs typeface="Times New Roman"/>
                <a:sym typeface="Times New Roman"/>
              </a:rPr>
              <a:t>Prepared by:</a:t>
            </a:r>
            <a:endParaRPr dirty="0"/>
          </a:p>
          <a:p>
            <a:pPr marL="0" marR="0" lvl="0" indent="0" algn="l" rtl="0">
              <a:lnSpc>
                <a:spcPct val="90000"/>
              </a:lnSpc>
              <a:spcBef>
                <a:spcPts val="1000"/>
              </a:spcBef>
              <a:spcAft>
                <a:spcPts val="0"/>
              </a:spcAft>
              <a:buClr>
                <a:schemeClr val="dk1"/>
              </a:buClr>
              <a:buSzPts val="2000"/>
              <a:buFont typeface="Arial"/>
              <a:buNone/>
            </a:pPr>
            <a:r>
              <a:rPr lang="en-US" sz="2000" dirty="0">
                <a:solidFill>
                  <a:schemeClr val="dk1"/>
                </a:solidFill>
                <a:latin typeface="Times New Roman"/>
                <a:cs typeface="Times New Roman"/>
                <a:sym typeface="Times New Roman"/>
              </a:rPr>
              <a:t>Prashant Solanki (190110107068)</a:t>
            </a:r>
            <a:endParaRPr dirty="0"/>
          </a:p>
          <a:p>
            <a:pPr marL="0" marR="0" lvl="0" indent="0" algn="l" rtl="0">
              <a:lnSpc>
                <a:spcPct val="90000"/>
              </a:lnSpc>
              <a:spcBef>
                <a:spcPts val="1000"/>
              </a:spcBef>
              <a:spcAft>
                <a:spcPts val="0"/>
              </a:spcAft>
              <a:buClr>
                <a:schemeClr val="dk1"/>
              </a:buClr>
              <a:buSzPts val="2000"/>
              <a:buFont typeface="Arial"/>
              <a:buNone/>
            </a:pPr>
            <a:endParaRPr sz="2000" b="0" i="0" u="none" strike="noStrike" cap="none" dirty="0">
              <a:solidFill>
                <a:schemeClr val="dk1"/>
              </a:solidFill>
              <a:latin typeface="Times New Roman"/>
              <a:ea typeface="Times New Roman"/>
              <a:cs typeface="Times New Roman"/>
              <a:sym typeface="Times New Roman"/>
            </a:endParaRPr>
          </a:p>
        </p:txBody>
      </p:sp>
      <p:sp>
        <p:nvSpPr>
          <p:cNvPr id="16" name="Rectangle 15"/>
          <p:cNvSpPr/>
          <p:nvPr/>
        </p:nvSpPr>
        <p:spPr>
          <a:xfrm>
            <a:off x="0" y="6299200"/>
            <a:ext cx="12192000" cy="5588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7" name="Date Placeholder 16"/>
          <p:cNvSpPr>
            <a:spLocks noGrp="1"/>
          </p:cNvSpPr>
          <p:nvPr>
            <p:ph type="dt" sz="half" idx="10"/>
          </p:nvPr>
        </p:nvSpPr>
        <p:spPr/>
        <p:txBody>
          <a:bodyPr/>
          <a:lstStyle/>
          <a:p>
            <a:fld id="{B6CA29BC-C16E-4125-B970-D606E13E83D7}" type="datetime1">
              <a:rPr lang="en-US" smtClean="0"/>
              <a:pPr/>
              <a:t>12/24/2022</a:t>
            </a:fld>
            <a:endParaRPr lang="en-US"/>
          </a:p>
        </p:txBody>
      </p:sp>
      <p:sp>
        <p:nvSpPr>
          <p:cNvPr id="18" name="Slide Number Placeholder 17"/>
          <p:cNvSpPr>
            <a:spLocks noGrp="1"/>
          </p:cNvSpPr>
          <p:nvPr>
            <p:ph type="sldNum" sz="quarter" idx="12"/>
          </p:nvPr>
        </p:nvSpPr>
        <p:spPr/>
        <p:txBody>
          <a:bodyPr/>
          <a:lstStyle/>
          <a:p>
            <a:fld id="{F5CA3214-817D-4D8E-8B86-F5F90B3C5EE9}" type="slidenum">
              <a:rPr lang="en-US" smtClean="0"/>
              <a:pPr/>
              <a:t>1</a:t>
            </a:fld>
            <a:endParaRPr lang="en-US"/>
          </a:p>
        </p:txBody>
      </p:sp>
      <p:sp>
        <p:nvSpPr>
          <p:cNvPr id="19" name="TextBox 18"/>
          <p:cNvSpPr txBox="1"/>
          <p:nvPr/>
        </p:nvSpPr>
        <p:spPr>
          <a:xfrm>
            <a:off x="3699609" y="2106229"/>
            <a:ext cx="4655721" cy="707886"/>
          </a:xfrm>
          <a:prstGeom prst="rect">
            <a:avLst/>
          </a:prstGeom>
          <a:noFill/>
        </p:spPr>
        <p:txBody>
          <a:bodyPr wrap="square" rtlCol="0">
            <a:spAutoFit/>
          </a:bodyPr>
          <a:lstStyle/>
          <a:p>
            <a:r>
              <a:rPr lang="en-US" sz="4000" dirty="0"/>
              <a:t>“Diabetes Prediction”</a:t>
            </a:r>
          </a:p>
        </p:txBody>
      </p:sp>
    </p:spTree>
    <p:extLst>
      <p:ext uri="{BB962C8B-B14F-4D97-AF65-F5344CB8AC3E}">
        <p14:creationId xmlns:p14="http://schemas.microsoft.com/office/powerpoint/2010/main" val="2799655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ogo, company name&#10;&#10;Description automatically generated">
            <a:extLst>
              <a:ext uri="{FF2B5EF4-FFF2-40B4-BE49-F238E27FC236}">
                <a16:creationId xmlns:a16="http://schemas.microsoft.com/office/drawing/2014/main" id="{A60CD870-7360-45C8-ACD3-DF17C4E42EC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72" y="-643181"/>
            <a:ext cx="2622003" cy="2620906"/>
          </a:xfrm>
          <a:prstGeom prst="rect">
            <a:avLst/>
          </a:prstGeom>
        </p:spPr>
      </p:pic>
      <p:pic>
        <p:nvPicPr>
          <p:cNvPr id="5" name="Picture 4" descr="Logo, company name&#10;&#10;Description automatically generated">
            <a:extLst>
              <a:ext uri="{FF2B5EF4-FFF2-40B4-BE49-F238E27FC236}">
                <a16:creationId xmlns:a16="http://schemas.microsoft.com/office/drawing/2014/main" id="{61868FEE-0DBC-45BF-8035-B70DE165BF8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41727" y="-1"/>
            <a:ext cx="1474138" cy="1355219"/>
          </a:xfrm>
          <a:prstGeom prst="rect">
            <a:avLst/>
          </a:prstGeom>
        </p:spPr>
      </p:pic>
      <p:cxnSp>
        <p:nvCxnSpPr>
          <p:cNvPr id="7" name="Straight Connector 6"/>
          <p:cNvCxnSpPr/>
          <p:nvPr/>
        </p:nvCxnSpPr>
        <p:spPr>
          <a:xfrm>
            <a:off x="676884" y="1665962"/>
            <a:ext cx="10483806" cy="0"/>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0" y="6299200"/>
            <a:ext cx="12192000" cy="5588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7" name="Date Placeholder 16"/>
          <p:cNvSpPr>
            <a:spLocks noGrp="1"/>
          </p:cNvSpPr>
          <p:nvPr>
            <p:ph type="dt" sz="half" idx="10"/>
          </p:nvPr>
        </p:nvSpPr>
        <p:spPr/>
        <p:txBody>
          <a:bodyPr/>
          <a:lstStyle/>
          <a:p>
            <a:fld id="{B6CA29BC-C16E-4125-B970-D606E13E83D7}" type="datetime1">
              <a:rPr lang="en-US" smtClean="0"/>
              <a:pPr/>
              <a:t>12/24/2022</a:t>
            </a:fld>
            <a:endParaRPr lang="en-US"/>
          </a:p>
        </p:txBody>
      </p:sp>
      <p:sp>
        <p:nvSpPr>
          <p:cNvPr id="18" name="Slide Number Placeholder 17"/>
          <p:cNvSpPr>
            <a:spLocks noGrp="1"/>
          </p:cNvSpPr>
          <p:nvPr>
            <p:ph type="sldNum" sz="quarter" idx="12"/>
          </p:nvPr>
        </p:nvSpPr>
        <p:spPr/>
        <p:txBody>
          <a:bodyPr/>
          <a:lstStyle/>
          <a:p>
            <a:fld id="{F5CA3214-817D-4D8E-8B86-F5F90B3C5EE9}" type="slidenum">
              <a:rPr lang="en-US" smtClean="0"/>
              <a:pPr/>
              <a:t>10</a:t>
            </a:fld>
            <a:endParaRPr lang="en-US"/>
          </a:p>
        </p:txBody>
      </p:sp>
      <p:sp>
        <p:nvSpPr>
          <p:cNvPr id="9" name="TextBox 8">
            <a:extLst>
              <a:ext uri="{FF2B5EF4-FFF2-40B4-BE49-F238E27FC236}">
                <a16:creationId xmlns:a16="http://schemas.microsoft.com/office/drawing/2014/main" id="{17B6FED1-BED5-B809-9BB4-EFA0612ECBFA}"/>
              </a:ext>
            </a:extLst>
          </p:cNvPr>
          <p:cNvSpPr txBox="1"/>
          <p:nvPr/>
        </p:nvSpPr>
        <p:spPr>
          <a:xfrm>
            <a:off x="3581400" y="1041613"/>
            <a:ext cx="6385560" cy="584775"/>
          </a:xfrm>
          <a:prstGeom prst="rect">
            <a:avLst/>
          </a:prstGeom>
          <a:noFill/>
        </p:spPr>
        <p:txBody>
          <a:bodyPr wrap="square">
            <a:spAutoFit/>
          </a:bodyPr>
          <a:lstStyle/>
          <a:p>
            <a:r>
              <a:rPr lang="en-US" sz="3200" b="1" dirty="0"/>
              <a:t>Support Vector Machine :</a:t>
            </a:r>
          </a:p>
        </p:txBody>
      </p:sp>
      <p:sp>
        <p:nvSpPr>
          <p:cNvPr id="11" name="TextBox 10">
            <a:extLst>
              <a:ext uri="{FF2B5EF4-FFF2-40B4-BE49-F238E27FC236}">
                <a16:creationId xmlns:a16="http://schemas.microsoft.com/office/drawing/2014/main" id="{8CA6F04B-CC8A-6426-57DC-E9049854B8B1}"/>
              </a:ext>
            </a:extLst>
          </p:cNvPr>
          <p:cNvSpPr txBox="1"/>
          <p:nvPr/>
        </p:nvSpPr>
        <p:spPr>
          <a:xfrm>
            <a:off x="983848" y="4683956"/>
            <a:ext cx="10176842" cy="923330"/>
          </a:xfrm>
          <a:prstGeom prst="rect">
            <a:avLst/>
          </a:prstGeom>
          <a:noFill/>
        </p:spPr>
        <p:txBody>
          <a:bodyPr wrap="square">
            <a:spAutoFit/>
          </a:bodyPr>
          <a:lstStyle/>
          <a:p>
            <a:pPr algn="just"/>
            <a:r>
              <a:rPr lang="en-US" dirty="0"/>
              <a:t>This classifier aims at forming a hyper plane that can separate the classes as much as possible by adjusting the distance between the data points and the hyper plane. There are several kernels based on which the hyper plane is decided. </a:t>
            </a:r>
          </a:p>
        </p:txBody>
      </p:sp>
      <p:sp>
        <p:nvSpPr>
          <p:cNvPr id="6" name="TextBox 5">
            <a:extLst>
              <a:ext uri="{FF2B5EF4-FFF2-40B4-BE49-F238E27FC236}">
                <a16:creationId xmlns:a16="http://schemas.microsoft.com/office/drawing/2014/main" id="{3A3A38C2-875D-0BDF-1AD0-FCFE34FC009D}"/>
              </a:ext>
            </a:extLst>
          </p:cNvPr>
          <p:cNvSpPr txBox="1"/>
          <p:nvPr/>
        </p:nvSpPr>
        <p:spPr>
          <a:xfrm>
            <a:off x="983848" y="2397614"/>
            <a:ext cx="10224304" cy="2585323"/>
          </a:xfrm>
          <a:prstGeom prst="rect">
            <a:avLst/>
          </a:prstGeom>
          <a:noFill/>
        </p:spPr>
        <p:txBody>
          <a:bodyPr wrap="square" rtlCol="0">
            <a:spAutoFit/>
          </a:bodyPr>
          <a:lstStyle/>
          <a:p>
            <a:pPr algn="just"/>
            <a:r>
              <a:rPr lang="en-US" b="0" i="0" dirty="0">
                <a:solidFill>
                  <a:srgbClr val="333333"/>
                </a:solidFill>
                <a:effectLst/>
                <a:latin typeface="Calibri "/>
              </a:rPr>
              <a:t>Support Vector </a:t>
            </a:r>
            <a:r>
              <a:rPr lang="en-US" b="0" i="0" dirty="0">
                <a:solidFill>
                  <a:srgbClr val="333333"/>
                </a:solidFill>
                <a:effectLst/>
                <a:latin typeface="Calibri(body)"/>
              </a:rPr>
              <a:t>Machine</a:t>
            </a:r>
            <a:r>
              <a:rPr lang="en-US" b="0" i="0" dirty="0">
                <a:solidFill>
                  <a:srgbClr val="333333"/>
                </a:solidFill>
                <a:effectLst/>
                <a:latin typeface="Calibri "/>
              </a:rPr>
              <a:t> or SVM is one of the most popular Supervised Learning algorithms, which is used for Classification as well as Regression problems. However, primarily, it is used for Classification problems in Machine Learning.</a:t>
            </a:r>
          </a:p>
          <a:p>
            <a:pPr algn="just"/>
            <a:endParaRPr lang="en-US" b="0" i="0" dirty="0">
              <a:solidFill>
                <a:srgbClr val="333333"/>
              </a:solidFill>
              <a:effectLst/>
              <a:latin typeface="Calibri "/>
            </a:endParaRPr>
          </a:p>
          <a:p>
            <a:pPr algn="just"/>
            <a:r>
              <a:rPr lang="en-US" b="0" i="0" dirty="0">
                <a:solidFill>
                  <a:srgbClr val="333333"/>
                </a:solidFill>
                <a:effectLst/>
                <a:latin typeface="Calibri "/>
              </a:rPr>
              <a:t>The goal of the SVM algorithm is to create the best line or decision boundary that can segregate n-dimensional space into classes so that we can easily put the new data point in the correct category in the future. This best decision boundary is called a hyperplane.</a:t>
            </a:r>
          </a:p>
          <a:p>
            <a:br>
              <a:rPr lang="en-US" dirty="0">
                <a:latin typeface="Calibri "/>
              </a:rPr>
            </a:br>
            <a:endParaRPr lang="en-US" dirty="0">
              <a:latin typeface="Calibri "/>
            </a:endParaRPr>
          </a:p>
        </p:txBody>
      </p:sp>
    </p:spTree>
    <p:extLst>
      <p:ext uri="{BB962C8B-B14F-4D97-AF65-F5344CB8AC3E}">
        <p14:creationId xmlns:p14="http://schemas.microsoft.com/office/powerpoint/2010/main" val="40398071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ogo, company name&#10;&#10;Description automatically generated">
            <a:extLst>
              <a:ext uri="{FF2B5EF4-FFF2-40B4-BE49-F238E27FC236}">
                <a16:creationId xmlns:a16="http://schemas.microsoft.com/office/drawing/2014/main" id="{A60CD870-7360-45C8-ACD3-DF17C4E42EC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72" y="-643181"/>
            <a:ext cx="2622003" cy="2620906"/>
          </a:xfrm>
          <a:prstGeom prst="rect">
            <a:avLst/>
          </a:prstGeom>
        </p:spPr>
      </p:pic>
      <p:pic>
        <p:nvPicPr>
          <p:cNvPr id="5" name="Picture 4" descr="Logo, company name&#10;&#10;Description automatically generated">
            <a:extLst>
              <a:ext uri="{FF2B5EF4-FFF2-40B4-BE49-F238E27FC236}">
                <a16:creationId xmlns:a16="http://schemas.microsoft.com/office/drawing/2014/main" id="{61868FEE-0DBC-45BF-8035-B70DE165BF8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41727" y="-1"/>
            <a:ext cx="1474138" cy="1355219"/>
          </a:xfrm>
          <a:prstGeom prst="rect">
            <a:avLst/>
          </a:prstGeom>
        </p:spPr>
      </p:pic>
      <p:cxnSp>
        <p:nvCxnSpPr>
          <p:cNvPr id="7" name="Straight Connector 6"/>
          <p:cNvCxnSpPr/>
          <p:nvPr/>
        </p:nvCxnSpPr>
        <p:spPr>
          <a:xfrm>
            <a:off x="676884" y="1665962"/>
            <a:ext cx="10483806" cy="0"/>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0" y="6299200"/>
            <a:ext cx="12192000" cy="5588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7" name="Date Placeholder 16"/>
          <p:cNvSpPr>
            <a:spLocks noGrp="1"/>
          </p:cNvSpPr>
          <p:nvPr>
            <p:ph type="dt" sz="half" idx="10"/>
          </p:nvPr>
        </p:nvSpPr>
        <p:spPr/>
        <p:txBody>
          <a:bodyPr/>
          <a:lstStyle/>
          <a:p>
            <a:fld id="{B6CA29BC-C16E-4125-B970-D606E13E83D7}" type="datetime1">
              <a:rPr lang="en-US" smtClean="0"/>
              <a:pPr/>
              <a:t>12/24/2022</a:t>
            </a:fld>
            <a:endParaRPr lang="en-US"/>
          </a:p>
        </p:txBody>
      </p:sp>
      <p:sp>
        <p:nvSpPr>
          <p:cNvPr id="18" name="Slide Number Placeholder 17"/>
          <p:cNvSpPr>
            <a:spLocks noGrp="1"/>
          </p:cNvSpPr>
          <p:nvPr>
            <p:ph type="sldNum" sz="quarter" idx="12"/>
          </p:nvPr>
        </p:nvSpPr>
        <p:spPr/>
        <p:txBody>
          <a:bodyPr/>
          <a:lstStyle/>
          <a:p>
            <a:fld id="{F5CA3214-817D-4D8E-8B86-F5F90B3C5EE9}" type="slidenum">
              <a:rPr lang="en-US" smtClean="0"/>
              <a:pPr/>
              <a:t>11</a:t>
            </a:fld>
            <a:endParaRPr lang="en-US"/>
          </a:p>
        </p:txBody>
      </p:sp>
      <p:pic>
        <p:nvPicPr>
          <p:cNvPr id="3" name="Picture 2">
            <a:extLst>
              <a:ext uri="{FF2B5EF4-FFF2-40B4-BE49-F238E27FC236}">
                <a16:creationId xmlns:a16="http://schemas.microsoft.com/office/drawing/2014/main" id="{FEB0C115-02CF-E16E-ADD4-C86B619F9BB1}"/>
              </a:ext>
            </a:extLst>
          </p:cNvPr>
          <p:cNvPicPr>
            <a:picLocks noChangeAspect="1"/>
          </p:cNvPicPr>
          <p:nvPr/>
        </p:nvPicPr>
        <p:blipFill>
          <a:blip r:embed="rId5"/>
          <a:stretch>
            <a:fillRect/>
          </a:stretch>
        </p:blipFill>
        <p:spPr>
          <a:xfrm>
            <a:off x="2141313" y="1781668"/>
            <a:ext cx="7575126" cy="4381007"/>
          </a:xfrm>
          <a:prstGeom prst="rect">
            <a:avLst/>
          </a:prstGeom>
        </p:spPr>
      </p:pic>
    </p:spTree>
    <p:extLst>
      <p:ext uri="{BB962C8B-B14F-4D97-AF65-F5344CB8AC3E}">
        <p14:creationId xmlns:p14="http://schemas.microsoft.com/office/powerpoint/2010/main" val="2649302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ogo, company name&#10;&#10;Description automatically generated">
            <a:extLst>
              <a:ext uri="{FF2B5EF4-FFF2-40B4-BE49-F238E27FC236}">
                <a16:creationId xmlns:a16="http://schemas.microsoft.com/office/drawing/2014/main" id="{A60CD870-7360-45C8-ACD3-DF17C4E42EC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72" y="-643181"/>
            <a:ext cx="2622003" cy="2620906"/>
          </a:xfrm>
          <a:prstGeom prst="rect">
            <a:avLst/>
          </a:prstGeom>
        </p:spPr>
      </p:pic>
      <p:pic>
        <p:nvPicPr>
          <p:cNvPr id="5" name="Picture 4" descr="Logo, company name&#10;&#10;Description automatically generated">
            <a:extLst>
              <a:ext uri="{FF2B5EF4-FFF2-40B4-BE49-F238E27FC236}">
                <a16:creationId xmlns:a16="http://schemas.microsoft.com/office/drawing/2014/main" id="{61868FEE-0DBC-45BF-8035-B70DE165BF8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41727" y="-1"/>
            <a:ext cx="1474138" cy="1355219"/>
          </a:xfrm>
          <a:prstGeom prst="rect">
            <a:avLst/>
          </a:prstGeom>
        </p:spPr>
      </p:pic>
      <p:cxnSp>
        <p:nvCxnSpPr>
          <p:cNvPr id="7" name="Straight Connector 6"/>
          <p:cNvCxnSpPr/>
          <p:nvPr/>
        </p:nvCxnSpPr>
        <p:spPr>
          <a:xfrm>
            <a:off x="676884" y="1665962"/>
            <a:ext cx="10483806" cy="0"/>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0" y="6299200"/>
            <a:ext cx="12192000" cy="5588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7" name="Date Placeholder 16"/>
          <p:cNvSpPr>
            <a:spLocks noGrp="1"/>
          </p:cNvSpPr>
          <p:nvPr>
            <p:ph type="dt" sz="half" idx="10"/>
          </p:nvPr>
        </p:nvSpPr>
        <p:spPr/>
        <p:txBody>
          <a:bodyPr/>
          <a:lstStyle/>
          <a:p>
            <a:fld id="{B6CA29BC-C16E-4125-B970-D606E13E83D7}" type="datetime1">
              <a:rPr lang="en-US" smtClean="0"/>
              <a:pPr/>
              <a:t>12/24/2022</a:t>
            </a:fld>
            <a:endParaRPr lang="en-US"/>
          </a:p>
        </p:txBody>
      </p:sp>
      <p:sp>
        <p:nvSpPr>
          <p:cNvPr id="18" name="Slide Number Placeholder 17"/>
          <p:cNvSpPr>
            <a:spLocks noGrp="1"/>
          </p:cNvSpPr>
          <p:nvPr>
            <p:ph type="sldNum" sz="quarter" idx="12"/>
          </p:nvPr>
        </p:nvSpPr>
        <p:spPr/>
        <p:txBody>
          <a:bodyPr/>
          <a:lstStyle/>
          <a:p>
            <a:fld id="{F5CA3214-817D-4D8E-8B86-F5F90B3C5EE9}" type="slidenum">
              <a:rPr lang="en-US" smtClean="0"/>
              <a:pPr/>
              <a:t>12</a:t>
            </a:fld>
            <a:endParaRPr lang="en-US"/>
          </a:p>
        </p:txBody>
      </p:sp>
      <p:pic>
        <p:nvPicPr>
          <p:cNvPr id="8" name="Picture 7">
            <a:extLst>
              <a:ext uri="{FF2B5EF4-FFF2-40B4-BE49-F238E27FC236}">
                <a16:creationId xmlns:a16="http://schemas.microsoft.com/office/drawing/2014/main" id="{FABDD2C5-E29C-C2B2-10F5-DB9D3C85A234}"/>
              </a:ext>
            </a:extLst>
          </p:cNvPr>
          <p:cNvPicPr>
            <a:picLocks noChangeAspect="1"/>
          </p:cNvPicPr>
          <p:nvPr/>
        </p:nvPicPr>
        <p:blipFill>
          <a:blip r:embed="rId5"/>
          <a:stretch>
            <a:fillRect/>
          </a:stretch>
        </p:blipFill>
        <p:spPr>
          <a:xfrm>
            <a:off x="1132183" y="1696479"/>
            <a:ext cx="9573208" cy="2613146"/>
          </a:xfrm>
          <a:prstGeom prst="rect">
            <a:avLst/>
          </a:prstGeom>
        </p:spPr>
      </p:pic>
      <p:pic>
        <p:nvPicPr>
          <p:cNvPr id="9" name="Picture 8">
            <a:extLst>
              <a:ext uri="{FF2B5EF4-FFF2-40B4-BE49-F238E27FC236}">
                <a16:creationId xmlns:a16="http://schemas.microsoft.com/office/drawing/2014/main" id="{113E8F97-1366-ED37-8249-3AB72ABC5A52}"/>
              </a:ext>
            </a:extLst>
          </p:cNvPr>
          <p:cNvPicPr>
            <a:picLocks noChangeAspect="1"/>
          </p:cNvPicPr>
          <p:nvPr/>
        </p:nvPicPr>
        <p:blipFill>
          <a:blip r:embed="rId6"/>
          <a:stretch>
            <a:fillRect/>
          </a:stretch>
        </p:blipFill>
        <p:spPr>
          <a:xfrm>
            <a:off x="3492621" y="4272551"/>
            <a:ext cx="5349536" cy="2083343"/>
          </a:xfrm>
          <a:prstGeom prst="rect">
            <a:avLst/>
          </a:prstGeom>
        </p:spPr>
      </p:pic>
      <p:sp>
        <p:nvSpPr>
          <p:cNvPr id="10" name="TextBox 9">
            <a:extLst>
              <a:ext uri="{FF2B5EF4-FFF2-40B4-BE49-F238E27FC236}">
                <a16:creationId xmlns:a16="http://schemas.microsoft.com/office/drawing/2014/main" id="{B218377C-E49F-C350-8273-15F1BCDD0B70}"/>
              </a:ext>
            </a:extLst>
          </p:cNvPr>
          <p:cNvSpPr txBox="1"/>
          <p:nvPr/>
        </p:nvSpPr>
        <p:spPr>
          <a:xfrm>
            <a:off x="370864" y="1635446"/>
            <a:ext cx="6385560" cy="461665"/>
          </a:xfrm>
          <a:prstGeom prst="rect">
            <a:avLst/>
          </a:prstGeom>
          <a:noFill/>
        </p:spPr>
        <p:txBody>
          <a:bodyPr wrap="square">
            <a:spAutoFit/>
          </a:bodyPr>
          <a:lstStyle/>
          <a:p>
            <a:r>
              <a:rPr lang="en-US" sz="2400" b="1" dirty="0"/>
              <a:t>Application :</a:t>
            </a:r>
          </a:p>
        </p:txBody>
      </p:sp>
      <p:sp>
        <p:nvSpPr>
          <p:cNvPr id="11" name="TextBox 10">
            <a:extLst>
              <a:ext uri="{FF2B5EF4-FFF2-40B4-BE49-F238E27FC236}">
                <a16:creationId xmlns:a16="http://schemas.microsoft.com/office/drawing/2014/main" id="{7A945504-F0B4-A850-D57A-988F0F117ACB}"/>
              </a:ext>
            </a:extLst>
          </p:cNvPr>
          <p:cNvSpPr txBox="1"/>
          <p:nvPr/>
        </p:nvSpPr>
        <p:spPr>
          <a:xfrm>
            <a:off x="441888" y="4249866"/>
            <a:ext cx="6385560" cy="461665"/>
          </a:xfrm>
          <a:prstGeom prst="rect">
            <a:avLst/>
          </a:prstGeom>
          <a:noFill/>
        </p:spPr>
        <p:txBody>
          <a:bodyPr wrap="square">
            <a:spAutoFit/>
          </a:bodyPr>
          <a:lstStyle/>
          <a:p>
            <a:r>
              <a:rPr lang="en-US" sz="2400" b="1" dirty="0"/>
              <a:t>Output :</a:t>
            </a:r>
          </a:p>
        </p:txBody>
      </p:sp>
    </p:spTree>
    <p:extLst>
      <p:ext uri="{BB962C8B-B14F-4D97-AF65-F5344CB8AC3E}">
        <p14:creationId xmlns:p14="http://schemas.microsoft.com/office/powerpoint/2010/main" val="4782771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ogo, company name&#10;&#10;Description automatically generated">
            <a:extLst>
              <a:ext uri="{FF2B5EF4-FFF2-40B4-BE49-F238E27FC236}">
                <a16:creationId xmlns:a16="http://schemas.microsoft.com/office/drawing/2014/main" id="{A60CD870-7360-45C8-ACD3-DF17C4E42EC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72" y="-643181"/>
            <a:ext cx="2622003" cy="2620906"/>
          </a:xfrm>
          <a:prstGeom prst="rect">
            <a:avLst/>
          </a:prstGeom>
        </p:spPr>
      </p:pic>
      <p:pic>
        <p:nvPicPr>
          <p:cNvPr id="5" name="Picture 4" descr="Logo, company name&#10;&#10;Description automatically generated">
            <a:extLst>
              <a:ext uri="{FF2B5EF4-FFF2-40B4-BE49-F238E27FC236}">
                <a16:creationId xmlns:a16="http://schemas.microsoft.com/office/drawing/2014/main" id="{61868FEE-0DBC-45BF-8035-B70DE165BF8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41727" y="-1"/>
            <a:ext cx="1474138" cy="1355219"/>
          </a:xfrm>
          <a:prstGeom prst="rect">
            <a:avLst/>
          </a:prstGeom>
        </p:spPr>
      </p:pic>
      <p:cxnSp>
        <p:nvCxnSpPr>
          <p:cNvPr id="7" name="Straight Connector 6"/>
          <p:cNvCxnSpPr/>
          <p:nvPr/>
        </p:nvCxnSpPr>
        <p:spPr>
          <a:xfrm>
            <a:off x="676884" y="1665962"/>
            <a:ext cx="10483806" cy="0"/>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0" y="6299200"/>
            <a:ext cx="12192000" cy="5588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7" name="Date Placeholder 16"/>
          <p:cNvSpPr>
            <a:spLocks noGrp="1"/>
          </p:cNvSpPr>
          <p:nvPr>
            <p:ph type="dt" sz="half" idx="10"/>
          </p:nvPr>
        </p:nvSpPr>
        <p:spPr/>
        <p:txBody>
          <a:bodyPr/>
          <a:lstStyle/>
          <a:p>
            <a:fld id="{B6CA29BC-C16E-4125-B970-D606E13E83D7}" type="datetime1">
              <a:rPr lang="en-US" smtClean="0"/>
              <a:pPr/>
              <a:t>12/24/2022</a:t>
            </a:fld>
            <a:endParaRPr lang="en-US"/>
          </a:p>
        </p:txBody>
      </p:sp>
      <p:sp>
        <p:nvSpPr>
          <p:cNvPr id="18" name="Slide Number Placeholder 17"/>
          <p:cNvSpPr>
            <a:spLocks noGrp="1"/>
          </p:cNvSpPr>
          <p:nvPr>
            <p:ph type="sldNum" sz="quarter" idx="12"/>
          </p:nvPr>
        </p:nvSpPr>
        <p:spPr/>
        <p:txBody>
          <a:bodyPr/>
          <a:lstStyle/>
          <a:p>
            <a:fld id="{F5CA3214-817D-4D8E-8B86-F5F90B3C5EE9}" type="slidenum">
              <a:rPr lang="en-US" smtClean="0"/>
              <a:pPr/>
              <a:t>13</a:t>
            </a:fld>
            <a:endParaRPr lang="en-US"/>
          </a:p>
        </p:txBody>
      </p:sp>
      <p:sp>
        <p:nvSpPr>
          <p:cNvPr id="8" name="TextBox 7">
            <a:extLst>
              <a:ext uri="{FF2B5EF4-FFF2-40B4-BE49-F238E27FC236}">
                <a16:creationId xmlns:a16="http://schemas.microsoft.com/office/drawing/2014/main" id="{A76226A6-D6FB-9CF5-EC78-2BC7A17DF68D}"/>
              </a:ext>
            </a:extLst>
          </p:cNvPr>
          <p:cNvSpPr txBox="1"/>
          <p:nvPr/>
        </p:nvSpPr>
        <p:spPr>
          <a:xfrm>
            <a:off x="4243044" y="1027399"/>
            <a:ext cx="6385560" cy="584775"/>
          </a:xfrm>
          <a:prstGeom prst="rect">
            <a:avLst/>
          </a:prstGeom>
          <a:noFill/>
        </p:spPr>
        <p:txBody>
          <a:bodyPr wrap="square">
            <a:spAutoFit/>
          </a:bodyPr>
          <a:lstStyle/>
          <a:p>
            <a:r>
              <a:rPr lang="en-US" sz="3200" b="1" dirty="0"/>
              <a:t>Conclusion</a:t>
            </a:r>
            <a:endParaRPr lang="en-US" sz="2000" b="1" dirty="0"/>
          </a:p>
        </p:txBody>
      </p:sp>
      <p:sp>
        <p:nvSpPr>
          <p:cNvPr id="2" name="TextBox 1">
            <a:extLst>
              <a:ext uri="{FF2B5EF4-FFF2-40B4-BE49-F238E27FC236}">
                <a16:creationId xmlns:a16="http://schemas.microsoft.com/office/drawing/2014/main" id="{5AAC7B98-8010-400C-147A-850B01C8E60E}"/>
              </a:ext>
            </a:extLst>
          </p:cNvPr>
          <p:cNvSpPr txBox="1"/>
          <p:nvPr/>
        </p:nvSpPr>
        <p:spPr>
          <a:xfrm>
            <a:off x="1699815" y="1991840"/>
            <a:ext cx="8437944" cy="2308324"/>
          </a:xfrm>
          <a:prstGeom prst="rect">
            <a:avLst/>
          </a:prstGeom>
          <a:noFill/>
        </p:spPr>
        <p:txBody>
          <a:bodyPr wrap="square" rtlCol="0">
            <a:spAutoFit/>
          </a:bodyPr>
          <a:lstStyle/>
          <a:p>
            <a:pPr algn="just"/>
            <a:r>
              <a:rPr lang="en-US" sz="1800" dirty="0">
                <a:solidFill>
                  <a:srgbClr val="000000"/>
                </a:solidFill>
                <a:effectLst/>
                <a:ea typeface="Calibri" panose="020F0502020204030204" pitchFamily="34" charset="0"/>
                <a:cs typeface="Shruti" panose="020B0502040204020203" pitchFamily="34" charset="0"/>
              </a:rPr>
              <a:t>The main aim of this project was to design and implement Diabetes Prediction Using Machine Learning Methods and Performance Analysis of that methods and it has been achieved successfully. The proposed approach uses various classification and ensemble learning method in which SVM, </a:t>
            </a:r>
            <a:r>
              <a:rPr lang="en-US" sz="1800" dirty="0" err="1">
                <a:solidFill>
                  <a:srgbClr val="000000"/>
                </a:solidFill>
                <a:effectLst/>
                <a:ea typeface="Calibri" panose="020F0502020204030204" pitchFamily="34" charset="0"/>
                <a:cs typeface="Shruti" panose="020B0502040204020203" pitchFamily="34" charset="0"/>
              </a:rPr>
              <a:t>Knn</a:t>
            </a:r>
            <a:r>
              <a:rPr lang="en-US" sz="1800" dirty="0">
                <a:solidFill>
                  <a:srgbClr val="000000"/>
                </a:solidFill>
                <a:effectLst/>
                <a:ea typeface="Calibri" panose="020F0502020204030204" pitchFamily="34" charset="0"/>
                <a:cs typeface="Shruti" panose="020B0502040204020203" pitchFamily="34" charset="0"/>
              </a:rPr>
              <a:t>, Random Forest, Decision Tree, Logistic Regression and Gradient Boosting classifiers are used. And 81.16% classification accuracy has been achieved in K-Nearest </a:t>
            </a:r>
            <a:r>
              <a:rPr lang="en-US" sz="1800" dirty="0" err="1">
                <a:solidFill>
                  <a:srgbClr val="000000"/>
                </a:solidFill>
                <a:effectLst/>
                <a:ea typeface="Calibri" panose="020F0502020204030204" pitchFamily="34" charset="0"/>
                <a:cs typeface="Shruti" panose="020B0502040204020203" pitchFamily="34" charset="0"/>
              </a:rPr>
              <a:t>Neighbour</a:t>
            </a:r>
            <a:r>
              <a:rPr lang="en-US" sz="1800" dirty="0">
                <a:solidFill>
                  <a:srgbClr val="000000"/>
                </a:solidFill>
                <a:effectLst/>
                <a:ea typeface="Calibri" panose="020F0502020204030204" pitchFamily="34" charset="0"/>
                <a:cs typeface="Shruti" panose="020B0502040204020203" pitchFamily="34" charset="0"/>
              </a:rPr>
              <a:t>. The Experimental results can be asst health care to take early prediction and make early decision to cure diabetes and save humans life.</a:t>
            </a:r>
            <a:endParaRPr lang="en-US" sz="1800" dirty="0">
              <a:effectLst/>
              <a:ea typeface="Calibri" panose="020F0502020204030204" pitchFamily="34" charset="0"/>
              <a:cs typeface="Shruti" panose="020B0502040204020203" pitchFamily="34" charset="0"/>
            </a:endParaRPr>
          </a:p>
          <a:p>
            <a:pPr algn="just"/>
            <a:endParaRPr lang="en-US" dirty="0"/>
          </a:p>
        </p:txBody>
      </p:sp>
    </p:spTree>
    <p:extLst>
      <p:ext uri="{BB962C8B-B14F-4D97-AF65-F5344CB8AC3E}">
        <p14:creationId xmlns:p14="http://schemas.microsoft.com/office/powerpoint/2010/main" val="10170302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ogo, company name&#10;&#10;Description automatically generated">
            <a:extLst>
              <a:ext uri="{FF2B5EF4-FFF2-40B4-BE49-F238E27FC236}">
                <a16:creationId xmlns:a16="http://schemas.microsoft.com/office/drawing/2014/main" id="{A60CD870-7360-45C8-ACD3-DF17C4E42EC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72" y="-643181"/>
            <a:ext cx="2622003" cy="2620906"/>
          </a:xfrm>
          <a:prstGeom prst="rect">
            <a:avLst/>
          </a:prstGeom>
        </p:spPr>
      </p:pic>
      <p:pic>
        <p:nvPicPr>
          <p:cNvPr id="5" name="Picture 4" descr="Logo, company name&#10;&#10;Description automatically generated">
            <a:extLst>
              <a:ext uri="{FF2B5EF4-FFF2-40B4-BE49-F238E27FC236}">
                <a16:creationId xmlns:a16="http://schemas.microsoft.com/office/drawing/2014/main" id="{61868FEE-0DBC-45BF-8035-B70DE165BF8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41727" y="-1"/>
            <a:ext cx="1474138" cy="1355219"/>
          </a:xfrm>
          <a:prstGeom prst="rect">
            <a:avLst/>
          </a:prstGeom>
        </p:spPr>
      </p:pic>
      <p:cxnSp>
        <p:nvCxnSpPr>
          <p:cNvPr id="7" name="Straight Connector 6"/>
          <p:cNvCxnSpPr/>
          <p:nvPr/>
        </p:nvCxnSpPr>
        <p:spPr>
          <a:xfrm>
            <a:off x="676884" y="1665962"/>
            <a:ext cx="10483806" cy="0"/>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0" y="6299200"/>
            <a:ext cx="12192000" cy="5588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7" name="Date Placeholder 16"/>
          <p:cNvSpPr>
            <a:spLocks noGrp="1"/>
          </p:cNvSpPr>
          <p:nvPr>
            <p:ph type="dt" sz="half" idx="10"/>
          </p:nvPr>
        </p:nvSpPr>
        <p:spPr/>
        <p:txBody>
          <a:bodyPr/>
          <a:lstStyle/>
          <a:p>
            <a:fld id="{B6CA29BC-C16E-4125-B970-D606E13E83D7}" type="datetime1">
              <a:rPr lang="en-US" smtClean="0"/>
              <a:pPr/>
              <a:t>12/24/2022</a:t>
            </a:fld>
            <a:endParaRPr lang="en-US"/>
          </a:p>
        </p:txBody>
      </p:sp>
      <p:sp>
        <p:nvSpPr>
          <p:cNvPr id="18" name="Slide Number Placeholder 17"/>
          <p:cNvSpPr>
            <a:spLocks noGrp="1"/>
          </p:cNvSpPr>
          <p:nvPr>
            <p:ph type="sldNum" sz="quarter" idx="12"/>
          </p:nvPr>
        </p:nvSpPr>
        <p:spPr/>
        <p:txBody>
          <a:bodyPr/>
          <a:lstStyle/>
          <a:p>
            <a:fld id="{F5CA3214-817D-4D8E-8B86-F5F90B3C5EE9}" type="slidenum">
              <a:rPr lang="en-US" smtClean="0"/>
              <a:pPr/>
              <a:t>14</a:t>
            </a:fld>
            <a:endParaRPr lang="en-US"/>
          </a:p>
        </p:txBody>
      </p:sp>
    </p:spTree>
    <p:extLst>
      <p:ext uri="{BB962C8B-B14F-4D97-AF65-F5344CB8AC3E}">
        <p14:creationId xmlns:p14="http://schemas.microsoft.com/office/powerpoint/2010/main" val="1272136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ogo, company name&#10;&#10;Description automatically generated">
            <a:extLst>
              <a:ext uri="{FF2B5EF4-FFF2-40B4-BE49-F238E27FC236}">
                <a16:creationId xmlns:a16="http://schemas.microsoft.com/office/drawing/2014/main" id="{A60CD870-7360-45C8-ACD3-DF17C4E42EC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72" y="-643181"/>
            <a:ext cx="2622003" cy="2620906"/>
          </a:xfrm>
          <a:prstGeom prst="rect">
            <a:avLst/>
          </a:prstGeom>
        </p:spPr>
      </p:pic>
      <p:pic>
        <p:nvPicPr>
          <p:cNvPr id="5" name="Picture 4" descr="Logo, company name&#10;&#10;Description automatically generated">
            <a:extLst>
              <a:ext uri="{FF2B5EF4-FFF2-40B4-BE49-F238E27FC236}">
                <a16:creationId xmlns:a16="http://schemas.microsoft.com/office/drawing/2014/main" id="{61868FEE-0DBC-45BF-8035-B70DE165BF8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41727" y="-1"/>
            <a:ext cx="1474138" cy="1355219"/>
          </a:xfrm>
          <a:prstGeom prst="rect">
            <a:avLst/>
          </a:prstGeom>
        </p:spPr>
      </p:pic>
      <p:cxnSp>
        <p:nvCxnSpPr>
          <p:cNvPr id="7" name="Straight Connector 6"/>
          <p:cNvCxnSpPr/>
          <p:nvPr/>
        </p:nvCxnSpPr>
        <p:spPr>
          <a:xfrm>
            <a:off x="676884" y="1665962"/>
            <a:ext cx="10483806" cy="0"/>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0" y="6299200"/>
            <a:ext cx="12192000" cy="5588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7" name="Date Placeholder 16"/>
          <p:cNvSpPr>
            <a:spLocks noGrp="1"/>
          </p:cNvSpPr>
          <p:nvPr>
            <p:ph type="dt" sz="half" idx="10"/>
          </p:nvPr>
        </p:nvSpPr>
        <p:spPr/>
        <p:txBody>
          <a:bodyPr/>
          <a:lstStyle/>
          <a:p>
            <a:fld id="{B6CA29BC-C16E-4125-B970-D606E13E83D7}" type="datetime1">
              <a:rPr lang="en-US" smtClean="0"/>
              <a:pPr/>
              <a:t>12/24/2022</a:t>
            </a:fld>
            <a:endParaRPr lang="en-US"/>
          </a:p>
        </p:txBody>
      </p:sp>
      <p:sp>
        <p:nvSpPr>
          <p:cNvPr id="18" name="Slide Number Placeholder 17"/>
          <p:cNvSpPr>
            <a:spLocks noGrp="1"/>
          </p:cNvSpPr>
          <p:nvPr>
            <p:ph type="sldNum" sz="quarter" idx="12"/>
          </p:nvPr>
        </p:nvSpPr>
        <p:spPr/>
        <p:txBody>
          <a:bodyPr/>
          <a:lstStyle/>
          <a:p>
            <a:fld id="{F5CA3214-817D-4D8E-8B86-F5F90B3C5EE9}" type="slidenum">
              <a:rPr lang="en-US" smtClean="0"/>
              <a:pPr/>
              <a:t>2</a:t>
            </a:fld>
            <a:endParaRPr lang="en-US"/>
          </a:p>
        </p:txBody>
      </p:sp>
      <p:sp>
        <p:nvSpPr>
          <p:cNvPr id="9" name="TextBox 8">
            <a:extLst>
              <a:ext uri="{FF2B5EF4-FFF2-40B4-BE49-F238E27FC236}">
                <a16:creationId xmlns:a16="http://schemas.microsoft.com/office/drawing/2014/main" id="{1232ECA0-52B6-2CB1-F105-B771EBD8E3F4}"/>
              </a:ext>
            </a:extLst>
          </p:cNvPr>
          <p:cNvSpPr txBox="1"/>
          <p:nvPr/>
        </p:nvSpPr>
        <p:spPr>
          <a:xfrm>
            <a:off x="1305017" y="2228295"/>
            <a:ext cx="10032170" cy="646331"/>
          </a:xfrm>
          <a:prstGeom prst="rect">
            <a:avLst/>
          </a:prstGeom>
          <a:noFill/>
        </p:spPr>
        <p:txBody>
          <a:bodyPr wrap="none" rtlCol="0">
            <a:spAutoFit/>
          </a:bodyPr>
          <a:lstStyle/>
          <a:p>
            <a:r>
              <a:rPr lang="en-US" dirty="0"/>
              <a:t>Diabetes disease is the most common disease worldwide and keeps increasing everyday due to changing </a:t>
            </a:r>
          </a:p>
          <a:p>
            <a:r>
              <a:rPr lang="en-US" dirty="0"/>
              <a:t>Lifestyles, unhealthy food habits and over weight problems. </a:t>
            </a:r>
          </a:p>
        </p:txBody>
      </p:sp>
      <p:sp>
        <p:nvSpPr>
          <p:cNvPr id="10" name="TextBox 9">
            <a:extLst>
              <a:ext uri="{FF2B5EF4-FFF2-40B4-BE49-F238E27FC236}">
                <a16:creationId xmlns:a16="http://schemas.microsoft.com/office/drawing/2014/main" id="{87250BBE-FDC8-3FE8-19D0-3AA8C15FB69E}"/>
              </a:ext>
            </a:extLst>
          </p:cNvPr>
          <p:cNvSpPr txBox="1"/>
          <p:nvPr/>
        </p:nvSpPr>
        <p:spPr>
          <a:xfrm>
            <a:off x="1305017" y="2931776"/>
            <a:ext cx="9420208" cy="646331"/>
          </a:xfrm>
          <a:prstGeom prst="rect">
            <a:avLst/>
          </a:prstGeom>
          <a:noFill/>
        </p:spPr>
        <p:txBody>
          <a:bodyPr wrap="none" rtlCol="0">
            <a:spAutoFit/>
          </a:bodyPr>
          <a:lstStyle/>
          <a:p>
            <a:r>
              <a:rPr lang="en-US" dirty="0"/>
              <a:t>There were studies handled in predicting diabetes disease through physical and chemical tests, are</a:t>
            </a:r>
          </a:p>
          <a:p>
            <a:r>
              <a:rPr lang="en-US" dirty="0"/>
              <a:t>available for diagnosing diabetes. </a:t>
            </a:r>
          </a:p>
        </p:txBody>
      </p:sp>
      <p:sp>
        <p:nvSpPr>
          <p:cNvPr id="12" name="TextBox 11">
            <a:extLst>
              <a:ext uri="{FF2B5EF4-FFF2-40B4-BE49-F238E27FC236}">
                <a16:creationId xmlns:a16="http://schemas.microsoft.com/office/drawing/2014/main" id="{EA771CCF-B1A4-09A0-98B6-DA210C7387DD}"/>
              </a:ext>
            </a:extLst>
          </p:cNvPr>
          <p:cNvSpPr txBox="1"/>
          <p:nvPr/>
        </p:nvSpPr>
        <p:spPr>
          <a:xfrm>
            <a:off x="1305017" y="3630759"/>
            <a:ext cx="9393469" cy="646331"/>
          </a:xfrm>
          <a:prstGeom prst="rect">
            <a:avLst/>
          </a:prstGeom>
          <a:noFill/>
        </p:spPr>
        <p:txBody>
          <a:bodyPr wrap="none" rtlCol="0">
            <a:spAutoFit/>
          </a:bodyPr>
          <a:lstStyle/>
          <a:p>
            <a:r>
              <a:rPr lang="en-US" dirty="0"/>
              <a:t>Data science methods have the potential to benefit other scientific fields by shedding new light on</a:t>
            </a:r>
          </a:p>
          <a:p>
            <a:r>
              <a:rPr lang="en-US" dirty="0"/>
              <a:t>common questions.</a:t>
            </a:r>
          </a:p>
        </p:txBody>
      </p:sp>
      <p:sp>
        <p:nvSpPr>
          <p:cNvPr id="14" name="TextBox 13">
            <a:extLst>
              <a:ext uri="{FF2B5EF4-FFF2-40B4-BE49-F238E27FC236}">
                <a16:creationId xmlns:a16="http://schemas.microsoft.com/office/drawing/2014/main" id="{9749DCEC-94AB-1CAF-A851-F3998D826D83}"/>
              </a:ext>
            </a:extLst>
          </p:cNvPr>
          <p:cNvSpPr txBox="1"/>
          <p:nvPr/>
        </p:nvSpPr>
        <p:spPr>
          <a:xfrm>
            <a:off x="1305017" y="4387056"/>
            <a:ext cx="10414646" cy="1200329"/>
          </a:xfrm>
          <a:prstGeom prst="rect">
            <a:avLst/>
          </a:prstGeom>
          <a:noFill/>
        </p:spPr>
        <p:txBody>
          <a:bodyPr wrap="none" rtlCol="0">
            <a:spAutoFit/>
          </a:bodyPr>
          <a:lstStyle/>
          <a:p>
            <a:r>
              <a:rPr lang="en-US" dirty="0"/>
              <a:t>With the help of machine learning, we used K- Nearest </a:t>
            </a:r>
            <a:r>
              <a:rPr lang="en-US" dirty="0" err="1"/>
              <a:t>Neighbour</a:t>
            </a:r>
            <a:r>
              <a:rPr lang="en-US" dirty="0"/>
              <a:t> and classification (Support Vector Machine)</a:t>
            </a:r>
          </a:p>
          <a:p>
            <a:r>
              <a:rPr lang="en-US" dirty="0"/>
              <a:t>algorithm.</a:t>
            </a:r>
          </a:p>
          <a:p>
            <a:r>
              <a:rPr lang="en-US" dirty="0"/>
              <a:t> </a:t>
            </a:r>
          </a:p>
          <a:p>
            <a:endParaRPr lang="en-US" dirty="0"/>
          </a:p>
        </p:txBody>
      </p:sp>
      <p:sp>
        <p:nvSpPr>
          <p:cNvPr id="15" name="TextBox 14">
            <a:extLst>
              <a:ext uri="{FF2B5EF4-FFF2-40B4-BE49-F238E27FC236}">
                <a16:creationId xmlns:a16="http://schemas.microsoft.com/office/drawing/2014/main" id="{B0B98DBB-6502-3CBB-4214-2BA7343598FD}"/>
              </a:ext>
            </a:extLst>
          </p:cNvPr>
          <p:cNvSpPr txBox="1"/>
          <p:nvPr/>
        </p:nvSpPr>
        <p:spPr>
          <a:xfrm>
            <a:off x="1305017" y="5103479"/>
            <a:ext cx="7996100" cy="369332"/>
          </a:xfrm>
          <a:prstGeom prst="rect">
            <a:avLst/>
          </a:prstGeom>
          <a:noFill/>
        </p:spPr>
        <p:txBody>
          <a:bodyPr wrap="none" rtlCol="0">
            <a:spAutoFit/>
          </a:bodyPr>
          <a:lstStyle/>
          <a:p>
            <a:r>
              <a:rPr lang="en-US" dirty="0"/>
              <a:t>The experiment results shows that the prediction of diabetes done at high accuracy.</a:t>
            </a:r>
          </a:p>
        </p:txBody>
      </p:sp>
      <p:sp>
        <p:nvSpPr>
          <p:cNvPr id="19" name="TextBox 18">
            <a:extLst>
              <a:ext uri="{FF2B5EF4-FFF2-40B4-BE49-F238E27FC236}">
                <a16:creationId xmlns:a16="http://schemas.microsoft.com/office/drawing/2014/main" id="{E9817CD4-4218-4FE9-D948-BE2E0B6AF71D}"/>
              </a:ext>
            </a:extLst>
          </p:cNvPr>
          <p:cNvSpPr txBox="1"/>
          <p:nvPr/>
        </p:nvSpPr>
        <p:spPr>
          <a:xfrm>
            <a:off x="4949291" y="1076897"/>
            <a:ext cx="1663019" cy="584775"/>
          </a:xfrm>
          <a:prstGeom prst="rect">
            <a:avLst/>
          </a:prstGeom>
          <a:noFill/>
        </p:spPr>
        <p:txBody>
          <a:bodyPr wrap="none" rtlCol="0">
            <a:spAutoFit/>
          </a:bodyPr>
          <a:lstStyle/>
          <a:p>
            <a:r>
              <a:rPr lang="en-US" sz="3200" b="1" dirty="0"/>
              <a:t>Abstract</a:t>
            </a:r>
            <a:r>
              <a:rPr lang="en-US" sz="2000" b="1" dirty="0"/>
              <a:t> </a:t>
            </a:r>
          </a:p>
        </p:txBody>
      </p:sp>
    </p:spTree>
    <p:extLst>
      <p:ext uri="{BB962C8B-B14F-4D97-AF65-F5344CB8AC3E}">
        <p14:creationId xmlns:p14="http://schemas.microsoft.com/office/powerpoint/2010/main" val="2022624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ogo, company name&#10;&#10;Description automatically generated">
            <a:extLst>
              <a:ext uri="{FF2B5EF4-FFF2-40B4-BE49-F238E27FC236}">
                <a16:creationId xmlns:a16="http://schemas.microsoft.com/office/drawing/2014/main" id="{A60CD870-7360-45C8-ACD3-DF17C4E42EC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72" y="-643181"/>
            <a:ext cx="2622003" cy="2620906"/>
          </a:xfrm>
          <a:prstGeom prst="rect">
            <a:avLst/>
          </a:prstGeom>
        </p:spPr>
      </p:pic>
      <p:pic>
        <p:nvPicPr>
          <p:cNvPr id="5" name="Picture 4" descr="Logo, company name&#10;&#10;Description automatically generated">
            <a:extLst>
              <a:ext uri="{FF2B5EF4-FFF2-40B4-BE49-F238E27FC236}">
                <a16:creationId xmlns:a16="http://schemas.microsoft.com/office/drawing/2014/main" id="{61868FEE-0DBC-45BF-8035-B70DE165BF8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41727" y="-1"/>
            <a:ext cx="1474138" cy="1355219"/>
          </a:xfrm>
          <a:prstGeom prst="rect">
            <a:avLst/>
          </a:prstGeom>
        </p:spPr>
      </p:pic>
      <p:cxnSp>
        <p:nvCxnSpPr>
          <p:cNvPr id="7" name="Straight Connector 6"/>
          <p:cNvCxnSpPr/>
          <p:nvPr/>
        </p:nvCxnSpPr>
        <p:spPr>
          <a:xfrm>
            <a:off x="676884" y="1665962"/>
            <a:ext cx="10483806" cy="0"/>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0" y="6299200"/>
            <a:ext cx="12192000" cy="5588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7" name="Date Placeholder 16"/>
          <p:cNvSpPr>
            <a:spLocks noGrp="1"/>
          </p:cNvSpPr>
          <p:nvPr>
            <p:ph type="dt" sz="half" idx="10"/>
          </p:nvPr>
        </p:nvSpPr>
        <p:spPr/>
        <p:txBody>
          <a:bodyPr/>
          <a:lstStyle/>
          <a:p>
            <a:fld id="{B6CA29BC-C16E-4125-B970-D606E13E83D7}" type="datetime1">
              <a:rPr lang="en-US" smtClean="0"/>
              <a:pPr/>
              <a:t>12/24/2022</a:t>
            </a:fld>
            <a:endParaRPr lang="en-US"/>
          </a:p>
        </p:txBody>
      </p:sp>
      <p:sp>
        <p:nvSpPr>
          <p:cNvPr id="18" name="Slide Number Placeholder 17"/>
          <p:cNvSpPr>
            <a:spLocks noGrp="1"/>
          </p:cNvSpPr>
          <p:nvPr>
            <p:ph type="sldNum" sz="quarter" idx="12"/>
          </p:nvPr>
        </p:nvSpPr>
        <p:spPr/>
        <p:txBody>
          <a:bodyPr/>
          <a:lstStyle/>
          <a:p>
            <a:fld id="{F5CA3214-817D-4D8E-8B86-F5F90B3C5EE9}" type="slidenum">
              <a:rPr lang="en-US" smtClean="0"/>
              <a:pPr/>
              <a:t>3</a:t>
            </a:fld>
            <a:endParaRPr lang="en-US"/>
          </a:p>
        </p:txBody>
      </p:sp>
      <p:sp>
        <p:nvSpPr>
          <p:cNvPr id="3" name="Flowchart: Magnetic Disk 2">
            <a:extLst>
              <a:ext uri="{FF2B5EF4-FFF2-40B4-BE49-F238E27FC236}">
                <a16:creationId xmlns:a16="http://schemas.microsoft.com/office/drawing/2014/main" id="{CA45CB60-2C22-9C08-1783-DAD66EF15F19}"/>
              </a:ext>
            </a:extLst>
          </p:cNvPr>
          <p:cNvSpPr/>
          <p:nvPr/>
        </p:nvSpPr>
        <p:spPr>
          <a:xfrm>
            <a:off x="1500326" y="2341737"/>
            <a:ext cx="1274684" cy="875267"/>
          </a:xfrm>
          <a:prstGeom prst="flowChartMagneticDisk">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t>Dataset</a:t>
            </a:r>
          </a:p>
        </p:txBody>
      </p:sp>
      <p:sp>
        <p:nvSpPr>
          <p:cNvPr id="6" name="Rectangle 5">
            <a:extLst>
              <a:ext uri="{FF2B5EF4-FFF2-40B4-BE49-F238E27FC236}">
                <a16:creationId xmlns:a16="http://schemas.microsoft.com/office/drawing/2014/main" id="{EEE756DD-14C7-E02A-1642-2129A47F9994}"/>
              </a:ext>
            </a:extLst>
          </p:cNvPr>
          <p:cNvSpPr/>
          <p:nvPr/>
        </p:nvSpPr>
        <p:spPr>
          <a:xfrm>
            <a:off x="3693111" y="2432482"/>
            <a:ext cx="1491448" cy="68356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t>Preprocess </a:t>
            </a:r>
          </a:p>
          <a:p>
            <a:pPr algn="ctr"/>
            <a:r>
              <a:rPr lang="en-US" dirty="0"/>
              <a:t>Data</a:t>
            </a:r>
          </a:p>
        </p:txBody>
      </p:sp>
      <p:sp>
        <p:nvSpPr>
          <p:cNvPr id="8" name="Rectangle 7">
            <a:extLst>
              <a:ext uri="{FF2B5EF4-FFF2-40B4-BE49-F238E27FC236}">
                <a16:creationId xmlns:a16="http://schemas.microsoft.com/office/drawing/2014/main" id="{9179FD42-D1A6-D49C-03E3-DE01DFF585AD}"/>
              </a:ext>
            </a:extLst>
          </p:cNvPr>
          <p:cNvSpPr/>
          <p:nvPr/>
        </p:nvSpPr>
        <p:spPr>
          <a:xfrm>
            <a:off x="6033860" y="2431355"/>
            <a:ext cx="1491448" cy="68354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t> Applied </a:t>
            </a:r>
          </a:p>
          <a:p>
            <a:pPr algn="ctr"/>
            <a:r>
              <a:rPr lang="en-US" dirty="0"/>
              <a:t>Algorithms</a:t>
            </a:r>
          </a:p>
        </p:txBody>
      </p:sp>
      <p:sp>
        <p:nvSpPr>
          <p:cNvPr id="13" name="Rectangle 12">
            <a:extLst>
              <a:ext uri="{FF2B5EF4-FFF2-40B4-BE49-F238E27FC236}">
                <a16:creationId xmlns:a16="http://schemas.microsoft.com/office/drawing/2014/main" id="{0755C8DE-1BE1-C94E-3BC3-6AA958E908CD}"/>
              </a:ext>
            </a:extLst>
          </p:cNvPr>
          <p:cNvSpPr/>
          <p:nvPr/>
        </p:nvSpPr>
        <p:spPr>
          <a:xfrm>
            <a:off x="8245879" y="2157187"/>
            <a:ext cx="3197438" cy="123187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t> Performance evaluation on various measures</a:t>
            </a:r>
          </a:p>
        </p:txBody>
      </p:sp>
      <p:sp>
        <p:nvSpPr>
          <p:cNvPr id="14" name="Rectangle 13">
            <a:extLst>
              <a:ext uri="{FF2B5EF4-FFF2-40B4-BE49-F238E27FC236}">
                <a16:creationId xmlns:a16="http://schemas.microsoft.com/office/drawing/2014/main" id="{FDC6F2A9-D215-95B3-3B07-5FB040081CBA}"/>
              </a:ext>
            </a:extLst>
          </p:cNvPr>
          <p:cNvSpPr/>
          <p:nvPr/>
        </p:nvSpPr>
        <p:spPr>
          <a:xfrm>
            <a:off x="8245879" y="4233174"/>
            <a:ext cx="3197438" cy="123187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t> Comparative analysis </a:t>
            </a:r>
          </a:p>
          <a:p>
            <a:pPr algn="ctr"/>
            <a:r>
              <a:rPr lang="en-US" dirty="0"/>
              <a:t>based on accuracy</a:t>
            </a:r>
          </a:p>
        </p:txBody>
      </p:sp>
      <p:sp>
        <p:nvSpPr>
          <p:cNvPr id="15" name="Rectangle 14">
            <a:extLst>
              <a:ext uri="{FF2B5EF4-FFF2-40B4-BE49-F238E27FC236}">
                <a16:creationId xmlns:a16="http://schemas.microsoft.com/office/drawing/2014/main" id="{8279AFBA-A6D8-5D6E-1ECE-35C9D5505DAB}"/>
              </a:ext>
            </a:extLst>
          </p:cNvPr>
          <p:cNvSpPr/>
          <p:nvPr/>
        </p:nvSpPr>
        <p:spPr>
          <a:xfrm>
            <a:off x="6033860" y="4508477"/>
            <a:ext cx="1491448" cy="68356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t>Results</a:t>
            </a:r>
          </a:p>
        </p:txBody>
      </p:sp>
      <p:cxnSp>
        <p:nvCxnSpPr>
          <p:cNvPr id="11" name="Straight Arrow Connector 10">
            <a:extLst>
              <a:ext uri="{FF2B5EF4-FFF2-40B4-BE49-F238E27FC236}">
                <a16:creationId xmlns:a16="http://schemas.microsoft.com/office/drawing/2014/main" id="{23054721-4020-5745-1512-D56892FC281F}"/>
              </a:ext>
            </a:extLst>
          </p:cNvPr>
          <p:cNvCxnSpPr>
            <a:stCxn id="3" idx="4"/>
            <a:endCxn id="6" idx="1"/>
          </p:cNvCxnSpPr>
          <p:nvPr/>
        </p:nvCxnSpPr>
        <p:spPr>
          <a:xfrm flipV="1">
            <a:off x="2775010" y="2774263"/>
            <a:ext cx="918101" cy="51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198F0F04-87B0-A5B1-3368-BE00C2E02BAC}"/>
              </a:ext>
            </a:extLst>
          </p:cNvPr>
          <p:cNvCxnSpPr>
            <a:stCxn id="6" idx="3"/>
            <a:endCxn id="8" idx="1"/>
          </p:cNvCxnSpPr>
          <p:nvPr/>
        </p:nvCxnSpPr>
        <p:spPr>
          <a:xfrm flipV="1">
            <a:off x="5184559" y="2773125"/>
            <a:ext cx="849301" cy="11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514AA648-DBE4-6B24-C004-300558B472CA}"/>
              </a:ext>
            </a:extLst>
          </p:cNvPr>
          <p:cNvCxnSpPr>
            <a:stCxn id="8" idx="3"/>
            <a:endCxn id="13" idx="1"/>
          </p:cNvCxnSpPr>
          <p:nvPr/>
        </p:nvCxnSpPr>
        <p:spPr>
          <a:xfrm>
            <a:off x="7525308" y="2773125"/>
            <a:ext cx="72057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235349D2-874C-E9A9-A7CE-85FEE68E1B95}"/>
              </a:ext>
            </a:extLst>
          </p:cNvPr>
          <p:cNvCxnSpPr>
            <a:stCxn id="13" idx="2"/>
            <a:endCxn id="14" idx="0"/>
          </p:cNvCxnSpPr>
          <p:nvPr/>
        </p:nvCxnSpPr>
        <p:spPr>
          <a:xfrm>
            <a:off x="9844598" y="3389062"/>
            <a:ext cx="0" cy="8441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F182226B-0775-B783-3A1D-0B05E634436E}"/>
              </a:ext>
            </a:extLst>
          </p:cNvPr>
          <p:cNvCxnSpPr>
            <a:stCxn id="14" idx="1"/>
            <a:endCxn id="15" idx="3"/>
          </p:cNvCxnSpPr>
          <p:nvPr/>
        </p:nvCxnSpPr>
        <p:spPr>
          <a:xfrm flipH="1">
            <a:off x="7525308" y="4849112"/>
            <a:ext cx="720571" cy="11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A94C1BFF-75AB-25E1-D2E1-8D57461D0D85}"/>
              </a:ext>
            </a:extLst>
          </p:cNvPr>
          <p:cNvSpPr txBox="1"/>
          <p:nvPr/>
        </p:nvSpPr>
        <p:spPr>
          <a:xfrm>
            <a:off x="3654988" y="1013465"/>
            <a:ext cx="3908442" cy="892552"/>
          </a:xfrm>
          <a:prstGeom prst="rect">
            <a:avLst/>
          </a:prstGeom>
          <a:noFill/>
        </p:spPr>
        <p:txBody>
          <a:bodyPr wrap="none" rtlCol="0">
            <a:spAutoFit/>
          </a:bodyPr>
          <a:lstStyle/>
          <a:p>
            <a:r>
              <a:rPr lang="en-US" sz="3200" b="1" dirty="0"/>
              <a:t>Flowchart of Process :</a:t>
            </a:r>
          </a:p>
          <a:p>
            <a:endParaRPr lang="en-US" sz="2000" b="1" dirty="0"/>
          </a:p>
        </p:txBody>
      </p:sp>
    </p:spTree>
    <p:extLst>
      <p:ext uri="{BB962C8B-B14F-4D97-AF65-F5344CB8AC3E}">
        <p14:creationId xmlns:p14="http://schemas.microsoft.com/office/powerpoint/2010/main" val="221186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ogo, company name&#10;&#10;Description automatically generated">
            <a:extLst>
              <a:ext uri="{FF2B5EF4-FFF2-40B4-BE49-F238E27FC236}">
                <a16:creationId xmlns:a16="http://schemas.microsoft.com/office/drawing/2014/main" id="{A60CD870-7360-45C8-ACD3-DF17C4E42EC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72" y="-643181"/>
            <a:ext cx="2622003" cy="2620906"/>
          </a:xfrm>
          <a:prstGeom prst="rect">
            <a:avLst/>
          </a:prstGeom>
        </p:spPr>
      </p:pic>
      <p:pic>
        <p:nvPicPr>
          <p:cNvPr id="5" name="Picture 4" descr="Logo, company name&#10;&#10;Description automatically generated">
            <a:extLst>
              <a:ext uri="{FF2B5EF4-FFF2-40B4-BE49-F238E27FC236}">
                <a16:creationId xmlns:a16="http://schemas.microsoft.com/office/drawing/2014/main" id="{61868FEE-0DBC-45BF-8035-B70DE165BF8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41727" y="-1"/>
            <a:ext cx="1474138" cy="1355219"/>
          </a:xfrm>
          <a:prstGeom prst="rect">
            <a:avLst/>
          </a:prstGeom>
        </p:spPr>
      </p:pic>
      <p:cxnSp>
        <p:nvCxnSpPr>
          <p:cNvPr id="7" name="Straight Connector 6"/>
          <p:cNvCxnSpPr/>
          <p:nvPr/>
        </p:nvCxnSpPr>
        <p:spPr>
          <a:xfrm>
            <a:off x="676884" y="1665962"/>
            <a:ext cx="10483806" cy="0"/>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0" y="6299200"/>
            <a:ext cx="12192000" cy="5588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7" name="Date Placeholder 16"/>
          <p:cNvSpPr>
            <a:spLocks noGrp="1"/>
          </p:cNvSpPr>
          <p:nvPr>
            <p:ph type="dt" sz="half" idx="10"/>
          </p:nvPr>
        </p:nvSpPr>
        <p:spPr/>
        <p:txBody>
          <a:bodyPr/>
          <a:lstStyle/>
          <a:p>
            <a:fld id="{B6CA29BC-C16E-4125-B970-D606E13E83D7}" type="datetime1">
              <a:rPr lang="en-US" smtClean="0"/>
              <a:pPr/>
              <a:t>12/24/2022</a:t>
            </a:fld>
            <a:endParaRPr lang="en-US"/>
          </a:p>
        </p:txBody>
      </p:sp>
      <p:sp>
        <p:nvSpPr>
          <p:cNvPr id="18" name="Slide Number Placeholder 17"/>
          <p:cNvSpPr>
            <a:spLocks noGrp="1"/>
          </p:cNvSpPr>
          <p:nvPr>
            <p:ph type="sldNum" sz="quarter" idx="12"/>
          </p:nvPr>
        </p:nvSpPr>
        <p:spPr/>
        <p:txBody>
          <a:bodyPr/>
          <a:lstStyle/>
          <a:p>
            <a:fld id="{F5CA3214-817D-4D8E-8B86-F5F90B3C5EE9}" type="slidenum">
              <a:rPr lang="en-US" smtClean="0"/>
              <a:pPr/>
              <a:t>4</a:t>
            </a:fld>
            <a:endParaRPr lang="en-US"/>
          </a:p>
        </p:txBody>
      </p:sp>
      <p:sp>
        <p:nvSpPr>
          <p:cNvPr id="2" name="TextBox 1">
            <a:extLst>
              <a:ext uri="{FF2B5EF4-FFF2-40B4-BE49-F238E27FC236}">
                <a16:creationId xmlns:a16="http://schemas.microsoft.com/office/drawing/2014/main" id="{96A9143B-491B-F81A-CC43-DC427CEE1F85}"/>
              </a:ext>
            </a:extLst>
          </p:cNvPr>
          <p:cNvSpPr txBox="1"/>
          <p:nvPr/>
        </p:nvSpPr>
        <p:spPr>
          <a:xfrm>
            <a:off x="1717772" y="2076765"/>
            <a:ext cx="4956293" cy="369332"/>
          </a:xfrm>
          <a:prstGeom prst="rect">
            <a:avLst/>
          </a:prstGeom>
          <a:noFill/>
        </p:spPr>
        <p:txBody>
          <a:bodyPr wrap="none" rtlCol="0">
            <a:spAutoFit/>
          </a:bodyPr>
          <a:lstStyle/>
          <a:p>
            <a:r>
              <a:rPr lang="en-US" dirty="0"/>
              <a:t>The dataset used is the “PimaIndiansDiabetes.csv ”</a:t>
            </a:r>
          </a:p>
        </p:txBody>
      </p:sp>
      <p:sp>
        <p:nvSpPr>
          <p:cNvPr id="9" name="TextBox 8">
            <a:extLst>
              <a:ext uri="{FF2B5EF4-FFF2-40B4-BE49-F238E27FC236}">
                <a16:creationId xmlns:a16="http://schemas.microsoft.com/office/drawing/2014/main" id="{C9A69B7D-58FD-295E-21A7-73353EC53F23}"/>
              </a:ext>
            </a:extLst>
          </p:cNvPr>
          <p:cNvSpPr txBox="1"/>
          <p:nvPr/>
        </p:nvSpPr>
        <p:spPr>
          <a:xfrm>
            <a:off x="1717772" y="2499971"/>
            <a:ext cx="4109330" cy="369332"/>
          </a:xfrm>
          <a:prstGeom prst="rect">
            <a:avLst/>
          </a:prstGeom>
          <a:noFill/>
        </p:spPr>
        <p:txBody>
          <a:bodyPr wrap="none" rtlCol="0">
            <a:spAutoFit/>
          </a:bodyPr>
          <a:lstStyle/>
          <a:p>
            <a:r>
              <a:rPr lang="en-US" dirty="0"/>
              <a:t>There are total 9 attributes in the dataset.</a:t>
            </a:r>
          </a:p>
        </p:txBody>
      </p:sp>
      <p:sp>
        <p:nvSpPr>
          <p:cNvPr id="10" name="TextBox 9">
            <a:extLst>
              <a:ext uri="{FF2B5EF4-FFF2-40B4-BE49-F238E27FC236}">
                <a16:creationId xmlns:a16="http://schemas.microsoft.com/office/drawing/2014/main" id="{5B24B71D-9FC3-BDBF-3D31-67E7E4355D1B}"/>
              </a:ext>
            </a:extLst>
          </p:cNvPr>
          <p:cNvSpPr txBox="1"/>
          <p:nvPr/>
        </p:nvSpPr>
        <p:spPr>
          <a:xfrm>
            <a:off x="1717772" y="3026754"/>
            <a:ext cx="8702639" cy="1200329"/>
          </a:xfrm>
          <a:prstGeom prst="rect">
            <a:avLst/>
          </a:prstGeom>
          <a:noFill/>
        </p:spPr>
        <p:txBody>
          <a:bodyPr wrap="none" rtlCol="0">
            <a:spAutoFit/>
          </a:bodyPr>
          <a:lstStyle/>
          <a:p>
            <a:pPr marL="342900" indent="-342900">
              <a:buAutoNum type="arabicParenR"/>
            </a:pPr>
            <a:r>
              <a:rPr lang="en-US" dirty="0"/>
              <a:t>Glucose        2) Pregnancies         3) Blood Pressure         4) Skin Thickness       5) Insulin</a:t>
            </a:r>
          </a:p>
          <a:p>
            <a:endParaRPr lang="en-US" dirty="0"/>
          </a:p>
          <a:p>
            <a:r>
              <a:rPr lang="en-US" dirty="0"/>
              <a:t>6) BMI                 7) Diabetes Pedigree Function                      8) Age                         9) Outcome</a:t>
            </a:r>
          </a:p>
          <a:p>
            <a:r>
              <a:rPr lang="en-US" dirty="0"/>
              <a:t>     </a:t>
            </a:r>
          </a:p>
        </p:txBody>
      </p:sp>
      <p:sp>
        <p:nvSpPr>
          <p:cNvPr id="11" name="TextBox 10">
            <a:extLst>
              <a:ext uri="{FF2B5EF4-FFF2-40B4-BE49-F238E27FC236}">
                <a16:creationId xmlns:a16="http://schemas.microsoft.com/office/drawing/2014/main" id="{31D4C371-4244-02A2-371F-B2A7BDF9C1F4}"/>
              </a:ext>
            </a:extLst>
          </p:cNvPr>
          <p:cNvSpPr txBox="1"/>
          <p:nvPr/>
        </p:nvSpPr>
        <p:spPr>
          <a:xfrm>
            <a:off x="5188801" y="1044843"/>
            <a:ext cx="1549399" cy="892552"/>
          </a:xfrm>
          <a:prstGeom prst="rect">
            <a:avLst/>
          </a:prstGeom>
          <a:noFill/>
        </p:spPr>
        <p:txBody>
          <a:bodyPr wrap="none" rtlCol="0">
            <a:spAutoFit/>
          </a:bodyPr>
          <a:lstStyle/>
          <a:p>
            <a:r>
              <a:rPr lang="en-US" sz="3200" b="1" dirty="0"/>
              <a:t>Dataset</a:t>
            </a:r>
            <a:r>
              <a:rPr lang="en-US" sz="2000" b="1" dirty="0"/>
              <a:t> </a:t>
            </a:r>
          </a:p>
          <a:p>
            <a:endParaRPr lang="en-US" sz="2000" b="1" dirty="0"/>
          </a:p>
        </p:txBody>
      </p:sp>
      <p:pic>
        <p:nvPicPr>
          <p:cNvPr id="12" name="Picture 11">
            <a:extLst>
              <a:ext uri="{FF2B5EF4-FFF2-40B4-BE49-F238E27FC236}">
                <a16:creationId xmlns:a16="http://schemas.microsoft.com/office/drawing/2014/main" id="{4A429CE1-FDCA-4B61-548B-1114F75E3980}"/>
              </a:ext>
            </a:extLst>
          </p:cNvPr>
          <p:cNvPicPr>
            <a:picLocks noChangeAspect="1"/>
          </p:cNvPicPr>
          <p:nvPr/>
        </p:nvPicPr>
        <p:blipFill>
          <a:blip r:embed="rId5"/>
          <a:stretch>
            <a:fillRect/>
          </a:stretch>
        </p:blipFill>
        <p:spPr>
          <a:xfrm>
            <a:off x="1675101" y="4192799"/>
            <a:ext cx="8647333" cy="1967031"/>
          </a:xfrm>
          <a:prstGeom prst="rect">
            <a:avLst/>
          </a:prstGeom>
        </p:spPr>
      </p:pic>
    </p:spTree>
    <p:extLst>
      <p:ext uri="{BB962C8B-B14F-4D97-AF65-F5344CB8AC3E}">
        <p14:creationId xmlns:p14="http://schemas.microsoft.com/office/powerpoint/2010/main" val="355266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ogo, company name&#10;&#10;Description automatically generated">
            <a:extLst>
              <a:ext uri="{FF2B5EF4-FFF2-40B4-BE49-F238E27FC236}">
                <a16:creationId xmlns:a16="http://schemas.microsoft.com/office/drawing/2014/main" id="{A60CD870-7360-45C8-ACD3-DF17C4E42EC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72" y="-643181"/>
            <a:ext cx="2622003" cy="2620906"/>
          </a:xfrm>
          <a:prstGeom prst="rect">
            <a:avLst/>
          </a:prstGeom>
        </p:spPr>
      </p:pic>
      <p:pic>
        <p:nvPicPr>
          <p:cNvPr id="5" name="Picture 4" descr="Logo, company name&#10;&#10;Description automatically generated">
            <a:extLst>
              <a:ext uri="{FF2B5EF4-FFF2-40B4-BE49-F238E27FC236}">
                <a16:creationId xmlns:a16="http://schemas.microsoft.com/office/drawing/2014/main" id="{61868FEE-0DBC-45BF-8035-B70DE165BF8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41727" y="-1"/>
            <a:ext cx="1474138" cy="1355219"/>
          </a:xfrm>
          <a:prstGeom prst="rect">
            <a:avLst/>
          </a:prstGeom>
        </p:spPr>
      </p:pic>
      <p:cxnSp>
        <p:nvCxnSpPr>
          <p:cNvPr id="7" name="Straight Connector 6"/>
          <p:cNvCxnSpPr/>
          <p:nvPr/>
        </p:nvCxnSpPr>
        <p:spPr>
          <a:xfrm>
            <a:off x="676884" y="1665962"/>
            <a:ext cx="10483806" cy="0"/>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0" y="6299200"/>
            <a:ext cx="12192000" cy="5588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7" name="Date Placeholder 16"/>
          <p:cNvSpPr>
            <a:spLocks noGrp="1"/>
          </p:cNvSpPr>
          <p:nvPr>
            <p:ph type="dt" sz="half" idx="10"/>
          </p:nvPr>
        </p:nvSpPr>
        <p:spPr/>
        <p:txBody>
          <a:bodyPr/>
          <a:lstStyle/>
          <a:p>
            <a:fld id="{B6CA29BC-C16E-4125-B970-D606E13E83D7}" type="datetime1">
              <a:rPr lang="en-US" smtClean="0"/>
              <a:pPr/>
              <a:t>12/24/2022</a:t>
            </a:fld>
            <a:endParaRPr lang="en-US"/>
          </a:p>
        </p:txBody>
      </p:sp>
      <p:sp>
        <p:nvSpPr>
          <p:cNvPr id="18" name="Slide Number Placeholder 17"/>
          <p:cNvSpPr>
            <a:spLocks noGrp="1"/>
          </p:cNvSpPr>
          <p:nvPr>
            <p:ph type="sldNum" sz="quarter" idx="12"/>
          </p:nvPr>
        </p:nvSpPr>
        <p:spPr/>
        <p:txBody>
          <a:bodyPr/>
          <a:lstStyle/>
          <a:p>
            <a:fld id="{F5CA3214-817D-4D8E-8B86-F5F90B3C5EE9}" type="slidenum">
              <a:rPr lang="en-US" smtClean="0"/>
              <a:pPr/>
              <a:t>5</a:t>
            </a:fld>
            <a:endParaRPr lang="en-US"/>
          </a:p>
        </p:txBody>
      </p:sp>
      <p:sp>
        <p:nvSpPr>
          <p:cNvPr id="11" name="TextBox 10">
            <a:extLst>
              <a:ext uri="{FF2B5EF4-FFF2-40B4-BE49-F238E27FC236}">
                <a16:creationId xmlns:a16="http://schemas.microsoft.com/office/drawing/2014/main" id="{120E14F7-E454-F514-414E-4FFDE81B9FED}"/>
              </a:ext>
            </a:extLst>
          </p:cNvPr>
          <p:cNvSpPr txBox="1"/>
          <p:nvPr/>
        </p:nvSpPr>
        <p:spPr>
          <a:xfrm>
            <a:off x="6920625" y="3227044"/>
            <a:ext cx="5095240" cy="1200329"/>
          </a:xfrm>
          <a:prstGeom prst="rect">
            <a:avLst/>
          </a:prstGeom>
          <a:noFill/>
        </p:spPr>
        <p:txBody>
          <a:bodyPr wrap="square">
            <a:spAutoFit/>
          </a:bodyPr>
          <a:lstStyle/>
          <a:p>
            <a:r>
              <a:rPr lang="en-US" dirty="0"/>
              <a:t>It is easy to see that there is no single feature that has a very high correlation with our outcome value. Some of the features have a negative correlation with the outcome value and some have positive.</a:t>
            </a:r>
          </a:p>
        </p:txBody>
      </p:sp>
      <p:pic>
        <p:nvPicPr>
          <p:cNvPr id="1028" name="Picture 4" descr="Correlations between all the features ">
            <a:extLst>
              <a:ext uri="{FF2B5EF4-FFF2-40B4-BE49-F238E27FC236}">
                <a16:creationId xmlns:a16="http://schemas.microsoft.com/office/drawing/2014/main" id="{C9F85030-AC97-3EF3-E0E3-652F23A6497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30430" y="1712179"/>
            <a:ext cx="5095240" cy="4608727"/>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720961F8-8E45-7E6A-468C-73B20451C45C}"/>
              </a:ext>
            </a:extLst>
          </p:cNvPr>
          <p:cNvSpPr txBox="1"/>
          <p:nvPr/>
        </p:nvSpPr>
        <p:spPr>
          <a:xfrm>
            <a:off x="4036333" y="1085173"/>
            <a:ext cx="3764907" cy="892552"/>
          </a:xfrm>
          <a:prstGeom prst="rect">
            <a:avLst/>
          </a:prstGeom>
          <a:noFill/>
        </p:spPr>
        <p:txBody>
          <a:bodyPr wrap="square" rtlCol="0">
            <a:spAutoFit/>
          </a:bodyPr>
          <a:lstStyle/>
          <a:p>
            <a:r>
              <a:rPr lang="en-US" sz="3200" b="1" dirty="0"/>
              <a:t>Correlation Matrix</a:t>
            </a:r>
            <a:endParaRPr lang="en-US" sz="2000" b="1" dirty="0"/>
          </a:p>
          <a:p>
            <a:r>
              <a:rPr lang="en-US" sz="2000" b="1" dirty="0"/>
              <a:t> </a:t>
            </a:r>
          </a:p>
        </p:txBody>
      </p:sp>
    </p:spTree>
    <p:extLst>
      <p:ext uri="{BB962C8B-B14F-4D97-AF65-F5344CB8AC3E}">
        <p14:creationId xmlns:p14="http://schemas.microsoft.com/office/powerpoint/2010/main" val="1484623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ogo, company name&#10;&#10;Description automatically generated">
            <a:extLst>
              <a:ext uri="{FF2B5EF4-FFF2-40B4-BE49-F238E27FC236}">
                <a16:creationId xmlns:a16="http://schemas.microsoft.com/office/drawing/2014/main" id="{A60CD870-7360-45C8-ACD3-DF17C4E42EC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72" y="-643181"/>
            <a:ext cx="2622003" cy="2620906"/>
          </a:xfrm>
          <a:prstGeom prst="rect">
            <a:avLst/>
          </a:prstGeom>
        </p:spPr>
      </p:pic>
      <p:pic>
        <p:nvPicPr>
          <p:cNvPr id="5" name="Picture 4" descr="Logo, company name&#10;&#10;Description automatically generated">
            <a:extLst>
              <a:ext uri="{FF2B5EF4-FFF2-40B4-BE49-F238E27FC236}">
                <a16:creationId xmlns:a16="http://schemas.microsoft.com/office/drawing/2014/main" id="{61868FEE-0DBC-45BF-8035-B70DE165BF8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41727" y="-1"/>
            <a:ext cx="1474138" cy="1355219"/>
          </a:xfrm>
          <a:prstGeom prst="rect">
            <a:avLst/>
          </a:prstGeom>
        </p:spPr>
      </p:pic>
      <p:cxnSp>
        <p:nvCxnSpPr>
          <p:cNvPr id="7" name="Straight Connector 6"/>
          <p:cNvCxnSpPr/>
          <p:nvPr/>
        </p:nvCxnSpPr>
        <p:spPr>
          <a:xfrm>
            <a:off x="676884" y="1665962"/>
            <a:ext cx="10483806" cy="0"/>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0" y="6299200"/>
            <a:ext cx="12192000" cy="5588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7" name="Date Placeholder 16"/>
          <p:cNvSpPr>
            <a:spLocks noGrp="1"/>
          </p:cNvSpPr>
          <p:nvPr>
            <p:ph type="dt" sz="half" idx="10"/>
          </p:nvPr>
        </p:nvSpPr>
        <p:spPr/>
        <p:txBody>
          <a:bodyPr/>
          <a:lstStyle/>
          <a:p>
            <a:fld id="{B6CA29BC-C16E-4125-B970-D606E13E83D7}" type="datetime1">
              <a:rPr lang="en-US" smtClean="0"/>
              <a:pPr/>
              <a:t>12/24/2022</a:t>
            </a:fld>
            <a:endParaRPr lang="en-US"/>
          </a:p>
        </p:txBody>
      </p:sp>
      <p:sp>
        <p:nvSpPr>
          <p:cNvPr id="18" name="Slide Number Placeholder 17"/>
          <p:cNvSpPr>
            <a:spLocks noGrp="1"/>
          </p:cNvSpPr>
          <p:nvPr>
            <p:ph type="sldNum" sz="quarter" idx="12"/>
          </p:nvPr>
        </p:nvSpPr>
        <p:spPr/>
        <p:txBody>
          <a:bodyPr/>
          <a:lstStyle/>
          <a:p>
            <a:fld id="{F5CA3214-817D-4D8E-8B86-F5F90B3C5EE9}" type="slidenum">
              <a:rPr lang="en-US" smtClean="0"/>
              <a:pPr/>
              <a:t>6</a:t>
            </a:fld>
            <a:endParaRPr lang="en-US"/>
          </a:p>
        </p:txBody>
      </p:sp>
      <p:pic>
        <p:nvPicPr>
          <p:cNvPr id="2054" name="Picture 6" descr="Outcome | Diabetes Prediction ">
            <a:extLst>
              <a:ext uri="{FF2B5EF4-FFF2-40B4-BE49-F238E27FC236}">
                <a16:creationId xmlns:a16="http://schemas.microsoft.com/office/drawing/2014/main" id="{94E2787B-8B0F-3E16-4E57-DE37C1F6A11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57435" y="2341216"/>
            <a:ext cx="5565285" cy="3646222"/>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9A7E20ED-3022-DA3F-A301-5258A66204B5}"/>
              </a:ext>
            </a:extLst>
          </p:cNvPr>
          <p:cNvSpPr txBox="1"/>
          <p:nvPr/>
        </p:nvSpPr>
        <p:spPr>
          <a:xfrm>
            <a:off x="3740077" y="1035948"/>
            <a:ext cx="6385560" cy="584775"/>
          </a:xfrm>
          <a:prstGeom prst="rect">
            <a:avLst/>
          </a:prstGeom>
          <a:noFill/>
        </p:spPr>
        <p:txBody>
          <a:bodyPr wrap="square">
            <a:spAutoFit/>
          </a:bodyPr>
          <a:lstStyle/>
          <a:p>
            <a:r>
              <a:rPr lang="en-US" sz="3200" b="1" dirty="0"/>
              <a:t>Bar Plot For Outcome Class </a:t>
            </a:r>
          </a:p>
        </p:txBody>
      </p:sp>
      <p:sp>
        <p:nvSpPr>
          <p:cNvPr id="14" name="TextBox 13">
            <a:extLst>
              <a:ext uri="{FF2B5EF4-FFF2-40B4-BE49-F238E27FC236}">
                <a16:creationId xmlns:a16="http://schemas.microsoft.com/office/drawing/2014/main" id="{4909A767-ACE0-8D06-ACCA-4F13C4B1117D}"/>
              </a:ext>
            </a:extLst>
          </p:cNvPr>
          <p:cNvSpPr txBox="1"/>
          <p:nvPr/>
        </p:nvSpPr>
        <p:spPr>
          <a:xfrm>
            <a:off x="6626716" y="3188522"/>
            <a:ext cx="5565284" cy="1477328"/>
          </a:xfrm>
          <a:prstGeom prst="rect">
            <a:avLst/>
          </a:prstGeom>
          <a:noFill/>
        </p:spPr>
        <p:txBody>
          <a:bodyPr wrap="square">
            <a:spAutoFit/>
          </a:bodyPr>
          <a:lstStyle/>
          <a:p>
            <a:r>
              <a:rPr lang="en-US" dirty="0"/>
              <a:t>The above graph shows that the data is biased towards datapoints having outcome value as 0 where it means that diabetes was not present actually. The number of non-diabetics is almost twice the number of diabetic patients.</a:t>
            </a:r>
          </a:p>
        </p:txBody>
      </p:sp>
    </p:spTree>
    <p:extLst>
      <p:ext uri="{BB962C8B-B14F-4D97-AF65-F5344CB8AC3E}">
        <p14:creationId xmlns:p14="http://schemas.microsoft.com/office/powerpoint/2010/main" val="1564652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ogo, company name&#10;&#10;Description automatically generated">
            <a:extLst>
              <a:ext uri="{FF2B5EF4-FFF2-40B4-BE49-F238E27FC236}">
                <a16:creationId xmlns:a16="http://schemas.microsoft.com/office/drawing/2014/main" id="{A60CD870-7360-45C8-ACD3-DF17C4E42EC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72" y="-643181"/>
            <a:ext cx="2622003" cy="2620906"/>
          </a:xfrm>
          <a:prstGeom prst="rect">
            <a:avLst/>
          </a:prstGeom>
        </p:spPr>
      </p:pic>
      <p:pic>
        <p:nvPicPr>
          <p:cNvPr id="5" name="Picture 4" descr="Logo, company name&#10;&#10;Description automatically generated">
            <a:extLst>
              <a:ext uri="{FF2B5EF4-FFF2-40B4-BE49-F238E27FC236}">
                <a16:creationId xmlns:a16="http://schemas.microsoft.com/office/drawing/2014/main" id="{61868FEE-0DBC-45BF-8035-B70DE165BF8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41727" y="-1"/>
            <a:ext cx="1474138" cy="1355219"/>
          </a:xfrm>
          <a:prstGeom prst="rect">
            <a:avLst/>
          </a:prstGeom>
        </p:spPr>
      </p:pic>
      <p:cxnSp>
        <p:nvCxnSpPr>
          <p:cNvPr id="7" name="Straight Connector 6"/>
          <p:cNvCxnSpPr/>
          <p:nvPr/>
        </p:nvCxnSpPr>
        <p:spPr>
          <a:xfrm>
            <a:off x="676884" y="1665962"/>
            <a:ext cx="10483806" cy="0"/>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0" y="6299200"/>
            <a:ext cx="12192000" cy="5588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7" name="Date Placeholder 16"/>
          <p:cNvSpPr>
            <a:spLocks noGrp="1"/>
          </p:cNvSpPr>
          <p:nvPr>
            <p:ph type="dt" sz="half" idx="10"/>
          </p:nvPr>
        </p:nvSpPr>
        <p:spPr/>
        <p:txBody>
          <a:bodyPr/>
          <a:lstStyle/>
          <a:p>
            <a:fld id="{B6CA29BC-C16E-4125-B970-D606E13E83D7}" type="datetime1">
              <a:rPr lang="en-US" smtClean="0"/>
              <a:pPr/>
              <a:t>12/24/2022</a:t>
            </a:fld>
            <a:endParaRPr lang="en-US"/>
          </a:p>
        </p:txBody>
      </p:sp>
      <p:sp>
        <p:nvSpPr>
          <p:cNvPr id="18" name="Slide Number Placeholder 17"/>
          <p:cNvSpPr>
            <a:spLocks noGrp="1"/>
          </p:cNvSpPr>
          <p:nvPr>
            <p:ph type="sldNum" sz="quarter" idx="12"/>
          </p:nvPr>
        </p:nvSpPr>
        <p:spPr/>
        <p:txBody>
          <a:bodyPr/>
          <a:lstStyle/>
          <a:p>
            <a:fld id="{F5CA3214-817D-4D8E-8B86-F5F90B3C5EE9}" type="slidenum">
              <a:rPr lang="en-US" smtClean="0"/>
              <a:pPr/>
              <a:t>7</a:t>
            </a:fld>
            <a:endParaRPr lang="en-US"/>
          </a:p>
        </p:txBody>
      </p:sp>
      <p:sp>
        <p:nvSpPr>
          <p:cNvPr id="9" name="TextBox 8">
            <a:extLst>
              <a:ext uri="{FF2B5EF4-FFF2-40B4-BE49-F238E27FC236}">
                <a16:creationId xmlns:a16="http://schemas.microsoft.com/office/drawing/2014/main" id="{8D1F755D-B8FC-578F-7A99-11E9B04313EB}"/>
              </a:ext>
            </a:extLst>
          </p:cNvPr>
          <p:cNvSpPr txBox="1"/>
          <p:nvPr/>
        </p:nvSpPr>
        <p:spPr>
          <a:xfrm>
            <a:off x="3419530" y="1061812"/>
            <a:ext cx="6385560" cy="584775"/>
          </a:xfrm>
          <a:prstGeom prst="rect">
            <a:avLst/>
          </a:prstGeom>
          <a:noFill/>
        </p:spPr>
        <p:txBody>
          <a:bodyPr wrap="square">
            <a:spAutoFit/>
          </a:bodyPr>
          <a:lstStyle/>
          <a:p>
            <a:r>
              <a:rPr lang="en-US" sz="3200" b="1" dirty="0"/>
              <a:t>k-Nearest </a:t>
            </a:r>
            <a:r>
              <a:rPr lang="en-US" sz="3200" b="1" dirty="0" err="1"/>
              <a:t>Neighbour</a:t>
            </a:r>
            <a:r>
              <a:rPr lang="en-US" sz="3200" b="1" dirty="0"/>
              <a:t> Algorithm </a:t>
            </a:r>
            <a:endParaRPr lang="en-US" sz="2000" b="1" dirty="0"/>
          </a:p>
        </p:txBody>
      </p:sp>
      <p:sp>
        <p:nvSpPr>
          <p:cNvPr id="11" name="TextBox 10">
            <a:extLst>
              <a:ext uri="{FF2B5EF4-FFF2-40B4-BE49-F238E27FC236}">
                <a16:creationId xmlns:a16="http://schemas.microsoft.com/office/drawing/2014/main" id="{1CFCEF05-2FC1-FA60-F802-D9426994A420}"/>
              </a:ext>
            </a:extLst>
          </p:cNvPr>
          <p:cNvSpPr txBox="1"/>
          <p:nvPr/>
        </p:nvSpPr>
        <p:spPr>
          <a:xfrm>
            <a:off x="1861136" y="2626880"/>
            <a:ext cx="8791623" cy="923330"/>
          </a:xfrm>
          <a:prstGeom prst="rect">
            <a:avLst/>
          </a:prstGeom>
          <a:noFill/>
        </p:spPr>
        <p:txBody>
          <a:bodyPr wrap="square">
            <a:spAutoFit/>
          </a:bodyPr>
          <a:lstStyle/>
          <a:p>
            <a:r>
              <a:rPr lang="en-US" dirty="0"/>
              <a:t>The k-NN algorithm is arguably the simplest machine learning algorithm. Building the model consists only of storing the training data set. To make a prediction for a new data point, the algorithm finds the closest data points in the training data set, its “nearest neighbors.” </a:t>
            </a:r>
          </a:p>
        </p:txBody>
      </p:sp>
    </p:spTree>
    <p:extLst>
      <p:ext uri="{BB962C8B-B14F-4D97-AF65-F5344CB8AC3E}">
        <p14:creationId xmlns:p14="http://schemas.microsoft.com/office/powerpoint/2010/main" val="3103235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ogo, company name&#10;&#10;Description automatically generated">
            <a:extLst>
              <a:ext uri="{FF2B5EF4-FFF2-40B4-BE49-F238E27FC236}">
                <a16:creationId xmlns:a16="http://schemas.microsoft.com/office/drawing/2014/main" id="{A60CD870-7360-45C8-ACD3-DF17C4E42EC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72" y="-643181"/>
            <a:ext cx="2622003" cy="2620906"/>
          </a:xfrm>
          <a:prstGeom prst="rect">
            <a:avLst/>
          </a:prstGeom>
        </p:spPr>
      </p:pic>
      <p:pic>
        <p:nvPicPr>
          <p:cNvPr id="5" name="Picture 4" descr="Logo, company name&#10;&#10;Description automatically generated">
            <a:extLst>
              <a:ext uri="{FF2B5EF4-FFF2-40B4-BE49-F238E27FC236}">
                <a16:creationId xmlns:a16="http://schemas.microsoft.com/office/drawing/2014/main" id="{61868FEE-0DBC-45BF-8035-B70DE165BF8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41727" y="-1"/>
            <a:ext cx="1474138" cy="1355219"/>
          </a:xfrm>
          <a:prstGeom prst="rect">
            <a:avLst/>
          </a:prstGeom>
        </p:spPr>
      </p:pic>
      <p:cxnSp>
        <p:nvCxnSpPr>
          <p:cNvPr id="7" name="Straight Connector 6"/>
          <p:cNvCxnSpPr/>
          <p:nvPr/>
        </p:nvCxnSpPr>
        <p:spPr>
          <a:xfrm>
            <a:off x="676884" y="1665962"/>
            <a:ext cx="10483806" cy="0"/>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0" y="6299200"/>
            <a:ext cx="12192000" cy="5588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7" name="Date Placeholder 16"/>
          <p:cNvSpPr>
            <a:spLocks noGrp="1"/>
          </p:cNvSpPr>
          <p:nvPr>
            <p:ph type="dt" sz="half" idx="10"/>
          </p:nvPr>
        </p:nvSpPr>
        <p:spPr/>
        <p:txBody>
          <a:bodyPr/>
          <a:lstStyle/>
          <a:p>
            <a:fld id="{B6CA29BC-C16E-4125-B970-D606E13E83D7}" type="datetime1">
              <a:rPr lang="en-US" smtClean="0"/>
              <a:pPr/>
              <a:t>12/24/2022</a:t>
            </a:fld>
            <a:endParaRPr lang="en-US"/>
          </a:p>
        </p:txBody>
      </p:sp>
      <p:sp>
        <p:nvSpPr>
          <p:cNvPr id="18" name="Slide Number Placeholder 17"/>
          <p:cNvSpPr>
            <a:spLocks noGrp="1"/>
          </p:cNvSpPr>
          <p:nvPr>
            <p:ph type="sldNum" sz="quarter" idx="12"/>
          </p:nvPr>
        </p:nvSpPr>
        <p:spPr/>
        <p:txBody>
          <a:bodyPr/>
          <a:lstStyle/>
          <a:p>
            <a:fld id="{F5CA3214-817D-4D8E-8B86-F5F90B3C5EE9}" type="slidenum">
              <a:rPr lang="en-US" smtClean="0"/>
              <a:pPr/>
              <a:t>8</a:t>
            </a:fld>
            <a:endParaRPr lang="en-US"/>
          </a:p>
        </p:txBody>
      </p:sp>
      <p:pic>
        <p:nvPicPr>
          <p:cNvPr id="8" name="Picture 7">
            <a:extLst>
              <a:ext uri="{FF2B5EF4-FFF2-40B4-BE49-F238E27FC236}">
                <a16:creationId xmlns:a16="http://schemas.microsoft.com/office/drawing/2014/main" id="{742198D1-B2C7-8AB2-6728-26A98FFE61F4}"/>
              </a:ext>
            </a:extLst>
          </p:cNvPr>
          <p:cNvPicPr>
            <a:picLocks noChangeAspect="1"/>
          </p:cNvPicPr>
          <p:nvPr/>
        </p:nvPicPr>
        <p:blipFill>
          <a:blip r:embed="rId5"/>
          <a:stretch>
            <a:fillRect/>
          </a:stretch>
        </p:blipFill>
        <p:spPr>
          <a:xfrm>
            <a:off x="1611294" y="1941096"/>
            <a:ext cx="7750212" cy="3772227"/>
          </a:xfrm>
          <a:prstGeom prst="rect">
            <a:avLst/>
          </a:prstGeom>
        </p:spPr>
      </p:pic>
    </p:spTree>
    <p:extLst>
      <p:ext uri="{BB962C8B-B14F-4D97-AF65-F5344CB8AC3E}">
        <p14:creationId xmlns:p14="http://schemas.microsoft.com/office/powerpoint/2010/main" val="31029688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ogo, company name&#10;&#10;Description automatically generated">
            <a:extLst>
              <a:ext uri="{FF2B5EF4-FFF2-40B4-BE49-F238E27FC236}">
                <a16:creationId xmlns:a16="http://schemas.microsoft.com/office/drawing/2014/main" id="{A60CD870-7360-45C8-ACD3-DF17C4E42EC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72" y="-643181"/>
            <a:ext cx="2622003" cy="2620906"/>
          </a:xfrm>
          <a:prstGeom prst="rect">
            <a:avLst/>
          </a:prstGeom>
        </p:spPr>
      </p:pic>
      <p:pic>
        <p:nvPicPr>
          <p:cNvPr id="5" name="Picture 4" descr="Logo, company name&#10;&#10;Description automatically generated">
            <a:extLst>
              <a:ext uri="{FF2B5EF4-FFF2-40B4-BE49-F238E27FC236}">
                <a16:creationId xmlns:a16="http://schemas.microsoft.com/office/drawing/2014/main" id="{61868FEE-0DBC-45BF-8035-B70DE165BF8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41727" y="-1"/>
            <a:ext cx="1474138" cy="1355219"/>
          </a:xfrm>
          <a:prstGeom prst="rect">
            <a:avLst/>
          </a:prstGeom>
        </p:spPr>
      </p:pic>
      <p:cxnSp>
        <p:nvCxnSpPr>
          <p:cNvPr id="7" name="Straight Connector 6"/>
          <p:cNvCxnSpPr/>
          <p:nvPr/>
        </p:nvCxnSpPr>
        <p:spPr>
          <a:xfrm>
            <a:off x="676884" y="1665962"/>
            <a:ext cx="10483806" cy="0"/>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0" y="6299200"/>
            <a:ext cx="12192000" cy="5588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7" name="Date Placeholder 16"/>
          <p:cNvSpPr>
            <a:spLocks noGrp="1"/>
          </p:cNvSpPr>
          <p:nvPr>
            <p:ph type="dt" sz="half" idx="10"/>
          </p:nvPr>
        </p:nvSpPr>
        <p:spPr/>
        <p:txBody>
          <a:bodyPr/>
          <a:lstStyle/>
          <a:p>
            <a:fld id="{B6CA29BC-C16E-4125-B970-D606E13E83D7}" type="datetime1">
              <a:rPr lang="en-US" smtClean="0"/>
              <a:pPr/>
              <a:t>12/24/2022</a:t>
            </a:fld>
            <a:endParaRPr lang="en-US"/>
          </a:p>
        </p:txBody>
      </p:sp>
      <p:sp>
        <p:nvSpPr>
          <p:cNvPr id="18" name="Slide Number Placeholder 17"/>
          <p:cNvSpPr>
            <a:spLocks noGrp="1"/>
          </p:cNvSpPr>
          <p:nvPr>
            <p:ph type="sldNum" sz="quarter" idx="12"/>
          </p:nvPr>
        </p:nvSpPr>
        <p:spPr/>
        <p:txBody>
          <a:bodyPr/>
          <a:lstStyle/>
          <a:p>
            <a:fld id="{F5CA3214-817D-4D8E-8B86-F5F90B3C5EE9}" type="slidenum">
              <a:rPr lang="en-US" smtClean="0"/>
              <a:pPr/>
              <a:t>9</a:t>
            </a:fld>
            <a:endParaRPr lang="en-US"/>
          </a:p>
        </p:txBody>
      </p:sp>
      <p:pic>
        <p:nvPicPr>
          <p:cNvPr id="8" name="Picture 7">
            <a:extLst>
              <a:ext uri="{FF2B5EF4-FFF2-40B4-BE49-F238E27FC236}">
                <a16:creationId xmlns:a16="http://schemas.microsoft.com/office/drawing/2014/main" id="{6258E71F-15C1-D571-ECB3-FD1FFD5E464E}"/>
              </a:ext>
            </a:extLst>
          </p:cNvPr>
          <p:cNvPicPr>
            <a:picLocks noChangeAspect="1"/>
          </p:cNvPicPr>
          <p:nvPr/>
        </p:nvPicPr>
        <p:blipFill>
          <a:blip r:embed="rId5"/>
          <a:stretch>
            <a:fillRect/>
          </a:stretch>
        </p:blipFill>
        <p:spPr>
          <a:xfrm>
            <a:off x="2209800" y="2181022"/>
            <a:ext cx="7002975" cy="2991100"/>
          </a:xfrm>
          <a:prstGeom prst="rect">
            <a:avLst/>
          </a:prstGeom>
        </p:spPr>
      </p:pic>
      <p:sp>
        <p:nvSpPr>
          <p:cNvPr id="9" name="TextBox 8">
            <a:extLst>
              <a:ext uri="{FF2B5EF4-FFF2-40B4-BE49-F238E27FC236}">
                <a16:creationId xmlns:a16="http://schemas.microsoft.com/office/drawing/2014/main" id="{33B94918-C569-8446-E2C8-D8D098885133}"/>
              </a:ext>
            </a:extLst>
          </p:cNvPr>
          <p:cNvSpPr txBox="1"/>
          <p:nvPr/>
        </p:nvSpPr>
        <p:spPr>
          <a:xfrm>
            <a:off x="2209800" y="5502515"/>
            <a:ext cx="7525330" cy="369332"/>
          </a:xfrm>
          <a:prstGeom prst="rect">
            <a:avLst/>
          </a:prstGeom>
          <a:noFill/>
        </p:spPr>
        <p:txBody>
          <a:bodyPr wrap="none" rtlCol="0">
            <a:spAutoFit/>
          </a:bodyPr>
          <a:lstStyle/>
          <a:p>
            <a:r>
              <a:rPr lang="en-US" b="1" dirty="0"/>
              <a:t>The accuracy  of K – Nearest </a:t>
            </a:r>
            <a:r>
              <a:rPr lang="en-US" b="1" dirty="0" err="1"/>
              <a:t>Neighbour</a:t>
            </a:r>
            <a:r>
              <a:rPr lang="en-US" b="1" dirty="0"/>
              <a:t> algorithm is proved to be 78% - 82% .</a:t>
            </a:r>
          </a:p>
        </p:txBody>
      </p:sp>
    </p:spTree>
    <p:extLst>
      <p:ext uri="{BB962C8B-B14F-4D97-AF65-F5344CB8AC3E}">
        <p14:creationId xmlns:p14="http://schemas.microsoft.com/office/powerpoint/2010/main" val="40590711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10334</TotalTime>
  <Words>652</Words>
  <Application>Microsoft Office PowerPoint</Application>
  <PresentationFormat>Widescreen</PresentationFormat>
  <Paragraphs>96</Paragraphs>
  <Slides>14</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Calibri </vt:lpstr>
      <vt:lpstr>Calibri Light</vt:lpstr>
      <vt:lpstr>Calibri(body)</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190110107068</cp:lastModifiedBy>
  <cp:revision>26</cp:revision>
  <dcterms:created xsi:type="dcterms:W3CDTF">2022-03-25T09:30:11Z</dcterms:created>
  <dcterms:modified xsi:type="dcterms:W3CDTF">2022-12-28T05:39:59Z</dcterms:modified>
</cp:coreProperties>
</file>